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4" r:id="rId12"/>
    <p:sldId id="270" r:id="rId13"/>
    <p:sldId id="271" r:id="rId14"/>
    <p:sldId id="267" r:id="rId15"/>
    <p:sldId id="268" r:id="rId16"/>
    <p:sldId id="272" r:id="rId17"/>
    <p:sldId id="265" r:id="rId18"/>
    <p:sldId id="275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نمط ذو سمات 1 - تميي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نمط ذو سمات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نمط ذو سمات 2 - تميي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0619F4-C9E1-45CA-AE67-FA0F36FEDEBC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03033E2-94E7-4E1E-B860-90DA0453F3D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33E2-94E7-4E1E-B860-90DA0453F3D1}" type="slidenum">
              <a:rPr lang="ar-IQ" smtClean="0"/>
              <a:pPr/>
              <a:t>7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33E2-94E7-4E1E-B860-90DA0453F3D1}" type="slidenum">
              <a:rPr lang="ar-IQ" smtClean="0"/>
              <a:pPr/>
              <a:t>13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33E2-94E7-4E1E-B860-90DA0453F3D1}" type="slidenum">
              <a:rPr lang="ar-IQ" smtClean="0"/>
              <a:pPr/>
              <a:t>14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33E2-94E7-4E1E-B860-90DA0453F3D1}" type="slidenum">
              <a:rPr lang="ar-IQ" smtClean="0"/>
              <a:pPr/>
              <a:t>17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2636912"/>
            <a:ext cx="6192688" cy="720080"/>
          </a:xfrm>
          <a:effectLst>
            <a:outerShdw dist="68392" dir="1308085" algn="ctr" rotWithShape="0">
              <a:schemeClr val="bg1"/>
            </a:outerShdw>
          </a:effectLst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ar-IQ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PT Bold Heading" pitchFamily="2" charset="-78"/>
              </a:rPr>
              <a:t>الهندسة الصناعية </a:t>
            </a:r>
            <a:endParaRPr lang="en-US" sz="6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476672"/>
            <a:ext cx="3767336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Diyala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Engineering</a:t>
            </a:r>
          </a:p>
          <a:p>
            <a:pPr algn="ctr" rtl="0">
              <a:spcBef>
                <a:spcPct val="50000"/>
              </a:spcBef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Engineering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436096" y="431800"/>
            <a:ext cx="3456384" cy="990600"/>
          </a:xfrm>
          <a:prstGeom prst="ellipseRibbon">
            <a:avLst>
              <a:gd name="adj1" fmla="val 39264"/>
              <a:gd name="adj2" fmla="val 63537"/>
              <a:gd name="adj3" fmla="val 125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ar-IQ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553365" y="848623"/>
            <a:ext cx="1403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Leature-9</a:t>
            </a:r>
            <a:endParaRPr lang="ar-IQ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987824" y="5013176"/>
            <a:ext cx="3456384" cy="688265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  <a:defRPr/>
            </a:pPr>
            <a:r>
              <a:rPr lang="ar-IQ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مدرس المادة</a:t>
            </a:r>
          </a:p>
          <a:p>
            <a:pPr algn="ctr">
              <a:lnSpc>
                <a:spcPct val="80000"/>
              </a:lnSpc>
              <a:defRPr/>
            </a:pPr>
            <a:r>
              <a:rPr lang="ar-IQ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أ.م.د. </a:t>
            </a:r>
            <a:r>
              <a:rPr lang="ar-IQ" sz="24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مزهر طه محمد </a:t>
            </a:r>
            <a:endParaRPr lang="en-US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899592" y="4005064"/>
            <a:ext cx="7772400" cy="1037977"/>
          </a:xfrm>
          <a:prstGeom prst="rect">
            <a:avLst/>
          </a:prstGeom>
          <a:effectLst>
            <a:outerShdw dist="68392" dir="1308085" algn="ctr" rotWithShape="0">
              <a:schemeClr val="bg1"/>
            </a:outerShdw>
          </a:effectLst>
        </p:spPr>
        <p:txBody>
          <a:bodyPr lIns="45720" rIns="228600" anchor="b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ar-IQ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PT Bold Heading" pitchFamily="2" charset="-78"/>
              </a:rPr>
              <a:t>م/ تصميم شبكة الاعمال</a:t>
            </a:r>
            <a:endParaRPr lang="en-US" sz="4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PT Bold Heading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PT Bold Heading" pitchFamily="2" charset="-78"/>
            </a:endParaRPr>
          </a:p>
        </p:txBody>
      </p:sp>
      <p:pic>
        <p:nvPicPr>
          <p:cNvPr id="10" name="صورة 8" descr="1235042_296397363831861_1401777003_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39" b="11926"/>
          <a:stretch>
            <a:fillRect/>
          </a:stretch>
        </p:blipFill>
        <p:spPr bwMode="auto">
          <a:xfrm>
            <a:off x="3923928" y="476672"/>
            <a:ext cx="1262418" cy="10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580112" y="260648"/>
          <a:ext cx="3168351" cy="3367864"/>
        </p:xfrm>
        <a:graphic>
          <a:graphicData uri="http://schemas.openxmlformats.org/drawingml/2006/table">
            <a:tbl>
              <a:tblPr rtl="1"/>
              <a:tblGrid>
                <a:gridCol w="949665"/>
                <a:gridCol w="1269021"/>
                <a:gridCol w="949665"/>
              </a:tblGrid>
              <a:tr h="44178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اسم النشاط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رقم حدث البداية وحدث النهـــــاية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الوقت المقدر بالأيـــــــــام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أ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( 1 – 2 )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ب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3 )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جـ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5 )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د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2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6 )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هـ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( 3 – 4 )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4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و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( 4 – 6 )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ز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( 5 – 6 )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ح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( 5 – 8 )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12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ط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( 6 – 7 )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ى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( 7 – 8 )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0" y="1268761"/>
          <a:ext cx="8424936" cy="1800199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66741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فترة النشاط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المبكرة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المتأخرة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الفائض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33370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00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شكل بيضاوي 5"/>
          <p:cNvSpPr/>
          <p:nvPr/>
        </p:nvSpPr>
        <p:spPr>
          <a:xfrm>
            <a:off x="7781880" y="2276872"/>
            <a:ext cx="28803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6732240" y="2297440"/>
            <a:ext cx="28803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683568" y="407707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9" name="شكل بيضاوي 8"/>
          <p:cNvSpPr/>
          <p:nvPr/>
        </p:nvSpPr>
        <p:spPr>
          <a:xfrm>
            <a:off x="3131840" y="407707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2</a:t>
            </a:r>
            <a:endParaRPr lang="ar-IQ" sz="2800" b="1" dirty="0"/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1115616" y="4324442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2411760" y="3356992"/>
            <a:ext cx="1852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400" b="1" dirty="0" smtClean="0"/>
              <a:t>نهاية النشاط المبكر(1</a:t>
            </a:r>
            <a:r>
              <a:rPr lang="ar-IQ" sz="1400" b="1" dirty="0" err="1" smtClean="0"/>
              <a:t>)</a:t>
            </a:r>
            <a:endParaRPr lang="ar-IQ" sz="1400" b="1" dirty="0" smtClean="0"/>
          </a:p>
          <a:p>
            <a:pPr algn="ctr"/>
            <a:r>
              <a:rPr lang="ar-IQ" sz="1400" b="1" dirty="0" smtClean="0"/>
              <a:t>6 ايام </a:t>
            </a:r>
            <a:endParaRPr lang="ar-IQ" sz="14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-108520" y="3356992"/>
            <a:ext cx="20162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200" b="1" dirty="0" smtClean="0"/>
              <a:t>بداية النشاط </a:t>
            </a:r>
            <a:r>
              <a:rPr lang="ar-IQ" sz="1200" b="1" dirty="0" err="1" smtClean="0"/>
              <a:t>المبكر </a:t>
            </a:r>
            <a:r>
              <a:rPr lang="ar-IQ" sz="1200" b="1" dirty="0" smtClean="0"/>
              <a:t>(1</a:t>
            </a:r>
            <a:r>
              <a:rPr lang="ar-IQ" sz="1200" b="1" dirty="0" err="1" smtClean="0"/>
              <a:t>)</a:t>
            </a:r>
            <a:r>
              <a:rPr lang="ar-IQ" sz="1200" b="1" dirty="0" smtClean="0"/>
              <a:t> </a:t>
            </a:r>
          </a:p>
          <a:p>
            <a:pPr algn="ctr"/>
            <a:r>
              <a:rPr lang="ar-IQ" sz="1200" b="1" dirty="0" smtClean="0"/>
              <a:t>0 يوم </a:t>
            </a:r>
            <a:endParaRPr lang="ar-IQ" sz="1200" b="1" dirty="0"/>
          </a:p>
        </p:txBody>
      </p:sp>
      <p:sp>
        <p:nvSpPr>
          <p:cNvPr id="17" name="شكل بيضاوي 16"/>
          <p:cNvSpPr/>
          <p:nvPr/>
        </p:nvSpPr>
        <p:spPr>
          <a:xfrm>
            <a:off x="8100392" y="520094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2</a:t>
            </a:r>
            <a:endParaRPr lang="ar-IQ" sz="2800" b="1" dirty="0"/>
          </a:p>
        </p:txBody>
      </p:sp>
      <p:cxnSp>
        <p:nvCxnSpPr>
          <p:cNvPr id="18" name="رابط كسهم مستقيم 17"/>
          <p:cNvCxnSpPr>
            <a:stCxn id="16" idx="6"/>
            <a:endCxn id="17" idx="2"/>
          </p:cNvCxnSpPr>
          <p:nvPr/>
        </p:nvCxnSpPr>
        <p:spPr>
          <a:xfrm>
            <a:off x="6084168" y="5452968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6365344" y="501626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6 ايام </a:t>
            </a:r>
            <a:endParaRPr lang="ar-IQ" b="1" dirty="0"/>
          </a:p>
        </p:txBody>
      </p:sp>
      <p:cxnSp>
        <p:nvCxnSpPr>
          <p:cNvPr id="46" name="رابط كسهم مستقيم 45"/>
          <p:cNvCxnSpPr>
            <a:stCxn id="8" idx="0"/>
            <a:endCxn id="15" idx="2"/>
          </p:cNvCxnSpPr>
          <p:nvPr/>
        </p:nvCxnSpPr>
        <p:spPr>
          <a:xfrm flipV="1">
            <a:off x="899592" y="3818657"/>
            <a:ext cx="0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كسهم مستقيم 46"/>
          <p:cNvCxnSpPr/>
          <p:nvPr/>
        </p:nvCxnSpPr>
        <p:spPr>
          <a:xfrm flipV="1">
            <a:off x="3347864" y="3815328"/>
            <a:ext cx="0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مستطيل 47"/>
          <p:cNvSpPr/>
          <p:nvPr/>
        </p:nvSpPr>
        <p:spPr>
          <a:xfrm>
            <a:off x="1835696" y="4077072"/>
            <a:ext cx="4828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IQ" sz="1200" b="1" dirty="0" smtClean="0"/>
              <a:t>6 ايام</a:t>
            </a:r>
            <a:endParaRPr lang="ar-IQ" sz="1200" b="1" dirty="0"/>
          </a:p>
        </p:txBody>
      </p:sp>
      <p:sp>
        <p:nvSpPr>
          <p:cNvPr id="80" name="مربع نص 79"/>
          <p:cNvSpPr txBox="1"/>
          <p:nvPr/>
        </p:nvSpPr>
        <p:spPr>
          <a:xfrm>
            <a:off x="111696" y="5085184"/>
            <a:ext cx="410026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بداية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22 -8-3-2-6 </a:t>
            </a:r>
            <a:r>
              <a:rPr lang="ar-IQ" dirty="0" smtClean="0"/>
              <a:t>= 3</a:t>
            </a:r>
            <a:endParaRPr lang="ar-IQ" dirty="0"/>
          </a:p>
        </p:txBody>
      </p:sp>
      <p:sp>
        <p:nvSpPr>
          <p:cNvPr id="81" name="مربع نص 80"/>
          <p:cNvSpPr txBox="1"/>
          <p:nvPr/>
        </p:nvSpPr>
        <p:spPr>
          <a:xfrm>
            <a:off x="111696" y="5507940"/>
            <a:ext cx="410026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نهاية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 </a:t>
            </a:r>
            <a:r>
              <a:rPr lang="ar-IQ" dirty="0" smtClean="0"/>
              <a:t>– </a:t>
            </a:r>
            <a:r>
              <a:rPr lang="ar-IQ" dirty="0" err="1" smtClean="0"/>
              <a:t>8 -3-2 </a:t>
            </a:r>
            <a:r>
              <a:rPr lang="ar-IQ" dirty="0" smtClean="0"/>
              <a:t>= 9 </a:t>
            </a:r>
            <a:endParaRPr lang="ar-IQ" dirty="0"/>
          </a:p>
        </p:txBody>
      </p:sp>
      <p:sp>
        <p:nvSpPr>
          <p:cNvPr id="82" name="مربع نص 81"/>
          <p:cNvSpPr txBox="1"/>
          <p:nvPr/>
        </p:nvSpPr>
        <p:spPr>
          <a:xfrm>
            <a:off x="323528" y="5949280"/>
            <a:ext cx="35283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err="1" smtClean="0"/>
              <a:t>الفائض </a:t>
            </a:r>
            <a:r>
              <a:rPr lang="ar-IQ" dirty="0" smtClean="0"/>
              <a:t>= النهاية </a:t>
            </a:r>
            <a:r>
              <a:rPr lang="ar-IQ" dirty="0" err="1" smtClean="0"/>
              <a:t>المتأخرة </a:t>
            </a:r>
            <a:r>
              <a:rPr lang="ar-IQ" dirty="0" smtClean="0"/>
              <a:t>– النهاية المبكرة  </a:t>
            </a:r>
          </a:p>
          <a:p>
            <a:r>
              <a:rPr lang="ar-IQ" dirty="0" smtClean="0"/>
              <a:t>          =     </a:t>
            </a:r>
            <a:r>
              <a:rPr lang="ar-IQ" dirty="0" err="1" smtClean="0"/>
              <a:t>9-6 </a:t>
            </a:r>
            <a:r>
              <a:rPr lang="ar-IQ" dirty="0" smtClean="0"/>
              <a:t>= 3    </a:t>
            </a:r>
            <a:endParaRPr lang="ar-IQ" dirty="0"/>
          </a:p>
        </p:txBody>
      </p:sp>
      <p:sp>
        <p:nvSpPr>
          <p:cNvPr id="16" name="شكل بيضاوي 15"/>
          <p:cNvSpPr/>
          <p:nvPr/>
        </p:nvSpPr>
        <p:spPr>
          <a:xfrm>
            <a:off x="5652120" y="520094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cxnSp>
        <p:nvCxnSpPr>
          <p:cNvPr id="86" name="رابط كسهم مستقيم 85"/>
          <p:cNvCxnSpPr/>
          <p:nvPr/>
        </p:nvCxnSpPr>
        <p:spPr>
          <a:xfrm>
            <a:off x="5796136" y="48691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مربع نص 86"/>
          <p:cNvSpPr txBox="1"/>
          <p:nvPr/>
        </p:nvSpPr>
        <p:spPr>
          <a:xfrm>
            <a:off x="5220072" y="4581128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/>
              <a:t>بداية النشاط </a:t>
            </a:r>
            <a:endParaRPr lang="ar-IQ" b="1" dirty="0"/>
          </a:p>
        </p:txBody>
      </p:sp>
      <p:cxnSp>
        <p:nvCxnSpPr>
          <p:cNvPr id="88" name="رابط كسهم مستقيم 87"/>
          <p:cNvCxnSpPr/>
          <p:nvPr/>
        </p:nvCxnSpPr>
        <p:spPr>
          <a:xfrm>
            <a:off x="8316416" y="48691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مربع نص 88"/>
          <p:cNvSpPr txBox="1"/>
          <p:nvPr/>
        </p:nvSpPr>
        <p:spPr>
          <a:xfrm>
            <a:off x="7668344" y="4571836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/>
              <a:t>نهاية النشاط </a:t>
            </a:r>
            <a:endParaRPr lang="ar-IQ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827584" y="1947107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5" name="شكل بيضاوي 4"/>
          <p:cNvSpPr/>
          <p:nvPr/>
        </p:nvSpPr>
        <p:spPr>
          <a:xfrm>
            <a:off x="3275856" y="1947107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2</a:t>
            </a:r>
            <a:endParaRPr lang="ar-IQ" sz="2800" b="1" dirty="0"/>
          </a:p>
        </p:txBody>
      </p:sp>
      <p:cxnSp>
        <p:nvCxnSpPr>
          <p:cNvPr id="6" name="رابط كسهم مستقيم 5"/>
          <p:cNvCxnSpPr>
            <a:stCxn id="4" idx="6"/>
            <a:endCxn id="5" idx="2"/>
          </p:cNvCxnSpPr>
          <p:nvPr/>
        </p:nvCxnSpPr>
        <p:spPr>
          <a:xfrm>
            <a:off x="1259632" y="2199135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مربع نص 6"/>
          <p:cNvSpPr txBox="1"/>
          <p:nvPr/>
        </p:nvSpPr>
        <p:spPr>
          <a:xfrm>
            <a:off x="1540808" y="1762429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6 ايام </a:t>
            </a:r>
            <a:endParaRPr lang="ar-IQ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2123728" y="938995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3</a:t>
            </a:r>
            <a:endParaRPr lang="ar-IQ" sz="2800" b="1" dirty="0"/>
          </a:p>
        </p:txBody>
      </p:sp>
      <p:cxnSp>
        <p:nvCxnSpPr>
          <p:cNvPr id="9" name="رابط كسهم مستقيم 8"/>
          <p:cNvCxnSpPr>
            <a:stCxn id="4" idx="6"/>
          </p:cNvCxnSpPr>
          <p:nvPr/>
        </p:nvCxnSpPr>
        <p:spPr>
          <a:xfrm flipV="1">
            <a:off x="1259632" y="1307419"/>
            <a:ext cx="872480" cy="8917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مربع نص 9"/>
          <p:cNvSpPr txBox="1"/>
          <p:nvPr/>
        </p:nvSpPr>
        <p:spPr>
          <a:xfrm rot="18828891">
            <a:off x="834599" y="1378470"/>
            <a:ext cx="12886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11" name="شكل بيضاوي 10"/>
          <p:cNvSpPr/>
          <p:nvPr/>
        </p:nvSpPr>
        <p:spPr>
          <a:xfrm>
            <a:off x="1763688" y="2811203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5</a:t>
            </a:r>
            <a:endParaRPr lang="ar-IQ" sz="2800" b="1" dirty="0"/>
          </a:p>
        </p:txBody>
      </p:sp>
      <p:cxnSp>
        <p:nvCxnSpPr>
          <p:cNvPr id="12" name="رابط كسهم مستقيم 11"/>
          <p:cNvCxnSpPr/>
          <p:nvPr/>
        </p:nvCxnSpPr>
        <p:spPr>
          <a:xfrm>
            <a:off x="1248584" y="2219899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مربع نص 12"/>
          <p:cNvSpPr txBox="1"/>
          <p:nvPr/>
        </p:nvSpPr>
        <p:spPr>
          <a:xfrm rot="3279789">
            <a:off x="602622" y="253972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1 يوم</a:t>
            </a:r>
            <a:endParaRPr lang="ar-IQ" b="1" dirty="0"/>
          </a:p>
        </p:txBody>
      </p:sp>
      <p:cxnSp>
        <p:nvCxnSpPr>
          <p:cNvPr id="14" name="رابط كسهم مستقيم 13"/>
          <p:cNvCxnSpPr/>
          <p:nvPr/>
        </p:nvCxnSpPr>
        <p:spPr>
          <a:xfrm>
            <a:off x="3707904" y="2193611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شكل بيضاوي 14"/>
          <p:cNvSpPr/>
          <p:nvPr/>
        </p:nvSpPr>
        <p:spPr>
          <a:xfrm>
            <a:off x="4572000" y="1947107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6</a:t>
            </a:r>
            <a:endParaRPr lang="ar-IQ" sz="28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3347864" y="1762429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17" name="شكل بيضاوي 16"/>
          <p:cNvSpPr/>
          <p:nvPr/>
        </p:nvSpPr>
        <p:spPr>
          <a:xfrm>
            <a:off x="3404632" y="938995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4</a:t>
            </a:r>
            <a:endParaRPr lang="ar-IQ" sz="28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2195736" y="866987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4 يوم</a:t>
            </a:r>
            <a:endParaRPr lang="ar-IQ" b="1" dirty="0"/>
          </a:p>
        </p:txBody>
      </p:sp>
      <p:cxnSp>
        <p:nvCxnSpPr>
          <p:cNvPr id="19" name="رابط كسهم مستقيم 18"/>
          <p:cNvCxnSpPr/>
          <p:nvPr/>
        </p:nvCxnSpPr>
        <p:spPr>
          <a:xfrm>
            <a:off x="2555776" y="1211787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>
            <a:off x="3836680" y="1253315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مربع نص 20"/>
          <p:cNvSpPr txBox="1"/>
          <p:nvPr/>
        </p:nvSpPr>
        <p:spPr>
          <a:xfrm rot="2564051">
            <a:off x="3714052" y="1276330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5 يوم</a:t>
            </a:r>
            <a:endParaRPr lang="ar-IQ" b="1" dirty="0"/>
          </a:p>
        </p:txBody>
      </p:sp>
      <p:cxnSp>
        <p:nvCxnSpPr>
          <p:cNvPr id="22" name="رابط كسهم مستقيم 21"/>
          <p:cNvCxnSpPr>
            <a:stCxn id="11" idx="6"/>
            <a:endCxn id="15" idx="3"/>
          </p:cNvCxnSpPr>
          <p:nvPr/>
        </p:nvCxnSpPr>
        <p:spPr>
          <a:xfrm flipV="1">
            <a:off x="2195736" y="2377346"/>
            <a:ext cx="2439536" cy="6858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مربع نص 22"/>
          <p:cNvSpPr txBox="1"/>
          <p:nvPr/>
        </p:nvSpPr>
        <p:spPr>
          <a:xfrm rot="21042148">
            <a:off x="2651086" y="241978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5 يوم</a:t>
            </a:r>
            <a:endParaRPr lang="ar-IQ" b="1" dirty="0"/>
          </a:p>
        </p:txBody>
      </p:sp>
      <p:sp>
        <p:nvSpPr>
          <p:cNvPr id="24" name="شكل بيضاوي 23"/>
          <p:cNvSpPr/>
          <p:nvPr/>
        </p:nvSpPr>
        <p:spPr>
          <a:xfrm>
            <a:off x="8028384" y="2811203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8</a:t>
            </a:r>
            <a:endParaRPr lang="ar-IQ" sz="2800" b="1" dirty="0"/>
          </a:p>
        </p:txBody>
      </p:sp>
      <p:cxnSp>
        <p:nvCxnSpPr>
          <p:cNvPr id="25" name="رابط كسهم مستقيم 24"/>
          <p:cNvCxnSpPr>
            <a:stCxn id="11" idx="6"/>
            <a:endCxn id="24" idx="2"/>
          </p:cNvCxnSpPr>
          <p:nvPr/>
        </p:nvCxnSpPr>
        <p:spPr>
          <a:xfrm>
            <a:off x="2195736" y="3063231"/>
            <a:ext cx="58326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مربع نص 25"/>
          <p:cNvSpPr txBox="1"/>
          <p:nvPr/>
        </p:nvSpPr>
        <p:spPr>
          <a:xfrm>
            <a:off x="5004048" y="2754435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12 يوم</a:t>
            </a:r>
            <a:endParaRPr lang="ar-IQ" b="1" dirty="0"/>
          </a:p>
        </p:txBody>
      </p:sp>
      <p:sp>
        <p:nvSpPr>
          <p:cNvPr id="27" name="شكل بيضاوي 26"/>
          <p:cNvSpPr/>
          <p:nvPr/>
        </p:nvSpPr>
        <p:spPr>
          <a:xfrm>
            <a:off x="5868144" y="1920819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7</a:t>
            </a:r>
            <a:endParaRPr lang="ar-IQ" sz="2800" b="1" dirty="0"/>
          </a:p>
        </p:txBody>
      </p:sp>
      <p:cxnSp>
        <p:nvCxnSpPr>
          <p:cNvPr id="28" name="رابط كسهم مستقيم 27"/>
          <p:cNvCxnSpPr/>
          <p:nvPr/>
        </p:nvCxnSpPr>
        <p:spPr>
          <a:xfrm>
            <a:off x="5004048" y="2163131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مربع نص 28"/>
          <p:cNvSpPr txBox="1"/>
          <p:nvPr/>
        </p:nvSpPr>
        <p:spPr>
          <a:xfrm>
            <a:off x="4670296" y="1690421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3 يوم</a:t>
            </a:r>
            <a:endParaRPr lang="ar-IQ" b="1" dirty="0"/>
          </a:p>
        </p:txBody>
      </p:sp>
      <p:cxnSp>
        <p:nvCxnSpPr>
          <p:cNvPr id="30" name="رابط كسهم مستقيم 29"/>
          <p:cNvCxnSpPr>
            <a:endCxn id="24" idx="1"/>
          </p:cNvCxnSpPr>
          <p:nvPr/>
        </p:nvCxnSpPr>
        <p:spPr>
          <a:xfrm>
            <a:off x="6341720" y="2163131"/>
            <a:ext cx="1749936" cy="721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مربع نص 30"/>
          <p:cNvSpPr txBox="1"/>
          <p:nvPr/>
        </p:nvSpPr>
        <p:spPr>
          <a:xfrm rot="1546414">
            <a:off x="6636237" y="2201177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8 يوم</a:t>
            </a:r>
            <a:endParaRPr lang="ar-IQ" b="1" dirty="0"/>
          </a:p>
        </p:txBody>
      </p:sp>
      <p:sp>
        <p:nvSpPr>
          <p:cNvPr id="32" name="مستطيل 31"/>
          <p:cNvSpPr/>
          <p:nvPr/>
        </p:nvSpPr>
        <p:spPr>
          <a:xfrm>
            <a:off x="971600" y="4221088"/>
            <a:ext cx="7236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المســـــــــــار </a:t>
            </a:r>
            <a:r>
              <a:rPr lang="ar-SA" b="1" dirty="0" err="1" smtClean="0"/>
              <a:t>الأول	 (1 </a:t>
            </a:r>
            <a:r>
              <a:rPr lang="ar-SA" b="1" dirty="0" smtClean="0"/>
              <a:t>– </a:t>
            </a:r>
            <a:r>
              <a:rPr lang="ar-SA" b="1" dirty="0" err="1" smtClean="0"/>
              <a:t>2 </a:t>
            </a:r>
            <a:r>
              <a:rPr lang="ar-SA" b="1" dirty="0" smtClean="0"/>
              <a:t>– </a:t>
            </a:r>
            <a:r>
              <a:rPr lang="ar-SA" b="1" dirty="0" err="1" smtClean="0"/>
              <a:t>6 </a:t>
            </a:r>
            <a:r>
              <a:rPr lang="ar-SA" b="1" dirty="0" smtClean="0"/>
              <a:t>– </a:t>
            </a:r>
            <a:r>
              <a:rPr lang="ar-SA" b="1" dirty="0" err="1" smtClean="0"/>
              <a:t>7 </a:t>
            </a:r>
            <a:r>
              <a:rPr lang="ar-SA" b="1" dirty="0" smtClean="0"/>
              <a:t>– 8</a:t>
            </a:r>
            <a:r>
              <a:rPr lang="ar-SA" b="1" dirty="0" err="1" smtClean="0"/>
              <a:t>)  </a:t>
            </a:r>
            <a:r>
              <a:rPr lang="ar-SA" b="1" dirty="0" smtClean="0"/>
              <a:t>= </a:t>
            </a:r>
            <a:r>
              <a:rPr lang="ar-SA" b="1" dirty="0" err="1" smtClean="0"/>
              <a:t>6 </a:t>
            </a:r>
            <a:r>
              <a:rPr lang="ar-SA" b="1" dirty="0" smtClean="0"/>
              <a:t>+ </a:t>
            </a:r>
            <a:r>
              <a:rPr lang="ar-SA" b="1" dirty="0" err="1" smtClean="0"/>
              <a:t>2 </a:t>
            </a:r>
            <a:r>
              <a:rPr lang="ar-SA" b="1" dirty="0" smtClean="0"/>
              <a:t>+ </a:t>
            </a:r>
            <a:r>
              <a:rPr lang="ar-SA" b="1" dirty="0" err="1" smtClean="0"/>
              <a:t>3 </a:t>
            </a:r>
            <a:r>
              <a:rPr lang="ar-SA" b="1" dirty="0" smtClean="0"/>
              <a:t>+ </a:t>
            </a:r>
            <a:r>
              <a:rPr lang="ar-SA" b="1" dirty="0" err="1" smtClean="0"/>
              <a:t>8 </a:t>
            </a:r>
            <a:r>
              <a:rPr lang="ar-SA" b="1" dirty="0" smtClean="0"/>
              <a:t>= 19 </a:t>
            </a:r>
            <a:r>
              <a:rPr lang="ar-SA" b="1" dirty="0" err="1" smtClean="0"/>
              <a:t>يوماً .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المســـــــــار </a:t>
            </a:r>
            <a:r>
              <a:rPr lang="ar-SA" b="1" dirty="0" err="1" smtClean="0"/>
              <a:t>الثانى 	 (1 </a:t>
            </a:r>
            <a:r>
              <a:rPr lang="ar-SA" b="1" dirty="0" smtClean="0"/>
              <a:t>– </a:t>
            </a:r>
            <a:r>
              <a:rPr lang="ar-SA" b="1" dirty="0" err="1" smtClean="0"/>
              <a:t>3 </a:t>
            </a:r>
            <a:r>
              <a:rPr lang="ar-SA" b="1" dirty="0" smtClean="0"/>
              <a:t>– </a:t>
            </a:r>
            <a:r>
              <a:rPr lang="ar-SA" b="1" dirty="0" err="1" smtClean="0"/>
              <a:t>4 </a:t>
            </a:r>
            <a:r>
              <a:rPr lang="ar-SA" b="1" dirty="0" smtClean="0"/>
              <a:t>– </a:t>
            </a:r>
            <a:r>
              <a:rPr lang="ar-SA" b="1" dirty="0" err="1" smtClean="0"/>
              <a:t>6 </a:t>
            </a:r>
            <a:r>
              <a:rPr lang="ar-SA" b="1" dirty="0" smtClean="0"/>
              <a:t>– </a:t>
            </a:r>
            <a:r>
              <a:rPr lang="ar-SA" b="1" dirty="0" err="1" smtClean="0"/>
              <a:t>7 </a:t>
            </a:r>
            <a:r>
              <a:rPr lang="ar-SA" b="1" dirty="0" smtClean="0"/>
              <a:t>– 8</a:t>
            </a:r>
            <a:r>
              <a:rPr lang="ar-SA" b="1" dirty="0" err="1" smtClean="0"/>
              <a:t>)  </a:t>
            </a:r>
            <a:r>
              <a:rPr lang="ar-SA" b="1" dirty="0" smtClean="0"/>
              <a:t>= </a:t>
            </a:r>
            <a:r>
              <a:rPr lang="ar-SA" b="1" dirty="0" err="1" smtClean="0"/>
              <a:t>2 </a:t>
            </a:r>
            <a:r>
              <a:rPr lang="ar-SA" b="1" dirty="0" smtClean="0"/>
              <a:t>+ </a:t>
            </a:r>
            <a:r>
              <a:rPr lang="ar-SA" b="1" dirty="0" err="1" smtClean="0"/>
              <a:t>4 </a:t>
            </a:r>
            <a:r>
              <a:rPr lang="ar-SA" b="1" dirty="0" smtClean="0"/>
              <a:t>+ </a:t>
            </a:r>
            <a:r>
              <a:rPr lang="ar-SA" b="1" dirty="0" err="1" smtClean="0"/>
              <a:t>5 </a:t>
            </a:r>
            <a:r>
              <a:rPr lang="ar-SA" b="1" dirty="0" smtClean="0"/>
              <a:t>+ </a:t>
            </a:r>
            <a:r>
              <a:rPr lang="ar-SA" b="1" dirty="0" err="1" smtClean="0"/>
              <a:t>3 </a:t>
            </a:r>
            <a:r>
              <a:rPr lang="ar-SA" b="1" dirty="0" smtClean="0"/>
              <a:t>+ </a:t>
            </a:r>
            <a:r>
              <a:rPr lang="ar-SA" b="1" dirty="0" err="1" smtClean="0"/>
              <a:t>8 </a:t>
            </a:r>
            <a:r>
              <a:rPr lang="ar-SA" b="1" dirty="0" smtClean="0"/>
              <a:t>= 22 </a:t>
            </a:r>
            <a:r>
              <a:rPr lang="ar-SA" b="1" dirty="0" err="1" smtClean="0"/>
              <a:t>يوماً .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المســــــــار </a:t>
            </a:r>
            <a:r>
              <a:rPr lang="ar-SA" b="1" dirty="0" err="1" smtClean="0"/>
              <a:t>الثالث   (1 </a:t>
            </a:r>
            <a:r>
              <a:rPr lang="ar-SA" b="1" dirty="0" smtClean="0"/>
              <a:t>– </a:t>
            </a:r>
            <a:r>
              <a:rPr lang="ar-SA" b="1" dirty="0" err="1" smtClean="0"/>
              <a:t>5 </a:t>
            </a:r>
            <a:r>
              <a:rPr lang="ar-SA" b="1" dirty="0" smtClean="0"/>
              <a:t>– </a:t>
            </a:r>
            <a:r>
              <a:rPr lang="ar-SA" b="1" dirty="0" err="1" smtClean="0"/>
              <a:t>6 </a:t>
            </a:r>
            <a:r>
              <a:rPr lang="ar-SA" b="1" dirty="0" smtClean="0"/>
              <a:t>– </a:t>
            </a:r>
            <a:r>
              <a:rPr lang="ar-SA" b="1" dirty="0" err="1" smtClean="0"/>
              <a:t>7 </a:t>
            </a:r>
            <a:r>
              <a:rPr lang="ar-SA" b="1" dirty="0" smtClean="0"/>
              <a:t>– 8</a:t>
            </a:r>
            <a:r>
              <a:rPr lang="ar-SA" b="1" dirty="0" err="1" smtClean="0"/>
              <a:t>)   </a:t>
            </a:r>
            <a:r>
              <a:rPr lang="ar-SA" b="1" dirty="0" smtClean="0"/>
              <a:t>= </a:t>
            </a:r>
            <a:r>
              <a:rPr lang="ar-SA" b="1" dirty="0" err="1" smtClean="0"/>
              <a:t>1 </a:t>
            </a:r>
            <a:r>
              <a:rPr lang="ar-SA" b="1" dirty="0" smtClean="0"/>
              <a:t>+ </a:t>
            </a:r>
            <a:r>
              <a:rPr lang="ar-SA" b="1" dirty="0" err="1" smtClean="0"/>
              <a:t>5 </a:t>
            </a:r>
            <a:r>
              <a:rPr lang="ar-SA" b="1" dirty="0" smtClean="0"/>
              <a:t>+ </a:t>
            </a:r>
            <a:r>
              <a:rPr lang="ar-SA" b="1" dirty="0" err="1" smtClean="0"/>
              <a:t>3 </a:t>
            </a:r>
            <a:r>
              <a:rPr lang="ar-SA" b="1" dirty="0" smtClean="0"/>
              <a:t>+ </a:t>
            </a:r>
            <a:r>
              <a:rPr lang="ar-SA" b="1" dirty="0" err="1" smtClean="0"/>
              <a:t>8  </a:t>
            </a:r>
            <a:r>
              <a:rPr lang="ar-SA" b="1" dirty="0" smtClean="0"/>
              <a:t>= 17 </a:t>
            </a:r>
            <a:r>
              <a:rPr lang="ar-SA" b="1" dirty="0" err="1" smtClean="0"/>
              <a:t>يوماً .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المســــــــار </a:t>
            </a:r>
            <a:r>
              <a:rPr lang="ar-SA" b="1" dirty="0" err="1" smtClean="0"/>
              <a:t>الرابع   (1 </a:t>
            </a:r>
            <a:r>
              <a:rPr lang="ar-SA" b="1" dirty="0" smtClean="0"/>
              <a:t>– </a:t>
            </a:r>
            <a:r>
              <a:rPr lang="ar-SA" b="1" dirty="0" err="1" smtClean="0"/>
              <a:t>5 </a:t>
            </a:r>
            <a:r>
              <a:rPr lang="ar-SA" b="1" dirty="0" smtClean="0"/>
              <a:t>– 8</a:t>
            </a:r>
            <a:r>
              <a:rPr lang="ar-SA" b="1" dirty="0" err="1" smtClean="0"/>
              <a:t>)    </a:t>
            </a:r>
            <a:r>
              <a:rPr lang="ar-SA" b="1" dirty="0" smtClean="0"/>
              <a:t>= </a:t>
            </a:r>
            <a:r>
              <a:rPr lang="ar-SA" b="1" dirty="0" err="1" smtClean="0"/>
              <a:t>1 </a:t>
            </a:r>
            <a:r>
              <a:rPr lang="ar-SA" b="1" dirty="0" smtClean="0"/>
              <a:t>+ </a:t>
            </a:r>
            <a:r>
              <a:rPr lang="ar-SA" b="1" dirty="0" err="1" smtClean="0"/>
              <a:t>12  </a:t>
            </a:r>
            <a:r>
              <a:rPr lang="ar-SA" b="1" dirty="0" smtClean="0"/>
              <a:t>= 13 </a:t>
            </a:r>
            <a:r>
              <a:rPr lang="ar-SA" b="1" dirty="0" err="1" smtClean="0"/>
              <a:t>يوماً 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580112" y="260648"/>
          <a:ext cx="3168351" cy="3367864"/>
        </p:xfrm>
        <a:graphic>
          <a:graphicData uri="http://schemas.openxmlformats.org/drawingml/2006/table">
            <a:tbl>
              <a:tblPr rtl="1"/>
              <a:tblGrid>
                <a:gridCol w="949665"/>
                <a:gridCol w="1269021"/>
                <a:gridCol w="949665"/>
              </a:tblGrid>
              <a:tr h="44178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اسم النشاط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رقم حدث البداية وحدث النهـــــاية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الوقت المقدر بالأيـــــــــام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أ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( 1 – 2 )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ب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3 )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جـ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5 )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د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2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6 )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هـ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( 3 – 4 )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4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و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( 4 – 6 )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ز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( 5 – 6 )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ح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( 5 – 8 )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12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ط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( 6 – 7 )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ى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( 7 – 8 )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0" y="1268761"/>
          <a:ext cx="8424936" cy="1800199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66741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فترة النشاط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 smtClean="0"/>
                        <a:t>الأوقات المبكرة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المتأخرة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الفائض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33370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 smtClean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00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شكل بيضاوي 5"/>
          <p:cNvSpPr/>
          <p:nvPr/>
        </p:nvSpPr>
        <p:spPr>
          <a:xfrm>
            <a:off x="7781880" y="2708920"/>
            <a:ext cx="28803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6732240" y="2708920"/>
            <a:ext cx="28803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683568" y="407707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9" name="شكل بيضاوي 8"/>
          <p:cNvSpPr/>
          <p:nvPr/>
        </p:nvSpPr>
        <p:spPr>
          <a:xfrm>
            <a:off x="3131840" y="407707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3</a:t>
            </a:r>
            <a:endParaRPr lang="ar-IQ" sz="2800" b="1" dirty="0"/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1115616" y="4324442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2411760" y="3356992"/>
            <a:ext cx="1852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400" b="1" dirty="0" smtClean="0"/>
              <a:t>نهاية النشاط المبكر(1</a:t>
            </a:r>
            <a:r>
              <a:rPr lang="ar-IQ" sz="1400" b="1" dirty="0" err="1" smtClean="0"/>
              <a:t>)</a:t>
            </a:r>
            <a:endParaRPr lang="ar-IQ" sz="1400" b="1" dirty="0" smtClean="0"/>
          </a:p>
          <a:p>
            <a:pPr algn="ctr"/>
            <a:r>
              <a:rPr lang="ar-IQ" sz="1400" b="1" dirty="0" smtClean="0"/>
              <a:t>2 يوم </a:t>
            </a:r>
            <a:endParaRPr lang="ar-IQ" sz="14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-108520" y="3356992"/>
            <a:ext cx="20162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200" b="1" dirty="0" smtClean="0"/>
              <a:t>بداية النشاط </a:t>
            </a:r>
            <a:r>
              <a:rPr lang="ar-IQ" sz="1200" b="1" dirty="0" err="1" smtClean="0"/>
              <a:t>المبكر </a:t>
            </a:r>
            <a:r>
              <a:rPr lang="ar-IQ" sz="1200" b="1" dirty="0" smtClean="0"/>
              <a:t>(1</a:t>
            </a:r>
            <a:r>
              <a:rPr lang="ar-IQ" sz="1200" b="1" dirty="0" err="1" smtClean="0"/>
              <a:t>)</a:t>
            </a:r>
            <a:r>
              <a:rPr lang="ar-IQ" sz="1200" b="1" dirty="0" smtClean="0"/>
              <a:t> </a:t>
            </a:r>
          </a:p>
          <a:p>
            <a:pPr algn="ctr"/>
            <a:r>
              <a:rPr lang="ar-IQ" sz="1200" b="1" dirty="0" smtClean="0"/>
              <a:t>0 يوم </a:t>
            </a:r>
            <a:endParaRPr lang="ar-IQ" sz="1200" b="1" dirty="0"/>
          </a:p>
        </p:txBody>
      </p:sp>
      <p:sp>
        <p:nvSpPr>
          <p:cNvPr id="16" name="شكل بيضاوي 15"/>
          <p:cNvSpPr/>
          <p:nvPr/>
        </p:nvSpPr>
        <p:spPr>
          <a:xfrm>
            <a:off x="6228184" y="580526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cxnSp>
        <p:nvCxnSpPr>
          <p:cNvPr id="46" name="رابط كسهم مستقيم 45"/>
          <p:cNvCxnSpPr>
            <a:stCxn id="8" idx="0"/>
            <a:endCxn id="15" idx="2"/>
          </p:cNvCxnSpPr>
          <p:nvPr/>
        </p:nvCxnSpPr>
        <p:spPr>
          <a:xfrm flipV="1">
            <a:off x="899592" y="3818657"/>
            <a:ext cx="0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كسهم مستقيم 46"/>
          <p:cNvCxnSpPr/>
          <p:nvPr/>
        </p:nvCxnSpPr>
        <p:spPr>
          <a:xfrm flipV="1">
            <a:off x="3347864" y="3815328"/>
            <a:ext cx="0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مستطيل 47"/>
          <p:cNvSpPr/>
          <p:nvPr/>
        </p:nvSpPr>
        <p:spPr>
          <a:xfrm>
            <a:off x="1836497" y="4077072"/>
            <a:ext cx="481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IQ" sz="1200" b="1" dirty="0" smtClean="0"/>
              <a:t>2 يوم</a:t>
            </a:r>
            <a:endParaRPr lang="ar-IQ" sz="1200" b="1" dirty="0"/>
          </a:p>
        </p:txBody>
      </p:sp>
      <p:cxnSp>
        <p:nvCxnSpPr>
          <p:cNvPr id="68" name="رابط كسهم مستقيم 67"/>
          <p:cNvCxnSpPr>
            <a:endCxn id="74" idx="2"/>
          </p:cNvCxnSpPr>
          <p:nvPr/>
        </p:nvCxnSpPr>
        <p:spPr>
          <a:xfrm flipV="1">
            <a:off x="6660232" y="5121188"/>
            <a:ext cx="936104" cy="8280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4" name="شكل بيضاوي 73"/>
          <p:cNvSpPr/>
          <p:nvPr/>
        </p:nvSpPr>
        <p:spPr>
          <a:xfrm>
            <a:off x="7596336" y="486916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3</a:t>
            </a:r>
            <a:endParaRPr lang="ar-IQ" sz="2800" b="1" dirty="0"/>
          </a:p>
        </p:txBody>
      </p:sp>
      <p:sp>
        <p:nvSpPr>
          <p:cNvPr id="75" name="مربع نص 74"/>
          <p:cNvSpPr txBox="1"/>
          <p:nvPr/>
        </p:nvSpPr>
        <p:spPr>
          <a:xfrm rot="19105998">
            <a:off x="6260461" y="5198934"/>
            <a:ext cx="12886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80" name="مربع نص 79"/>
          <p:cNvSpPr txBox="1"/>
          <p:nvPr/>
        </p:nvSpPr>
        <p:spPr>
          <a:xfrm>
            <a:off x="395536" y="5085184"/>
            <a:ext cx="410445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 بداية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22-8-3-5-4-2 </a:t>
            </a:r>
            <a:r>
              <a:rPr lang="ar-IQ" dirty="0" smtClean="0"/>
              <a:t>= 0 </a:t>
            </a:r>
            <a:endParaRPr lang="ar-IQ" dirty="0"/>
          </a:p>
        </p:txBody>
      </p:sp>
      <p:sp>
        <p:nvSpPr>
          <p:cNvPr id="81" name="مربع نص 80"/>
          <p:cNvSpPr txBox="1"/>
          <p:nvPr/>
        </p:nvSpPr>
        <p:spPr>
          <a:xfrm>
            <a:off x="395536" y="5507940"/>
            <a:ext cx="41044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نهاية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22-8-3-5-4 </a:t>
            </a:r>
            <a:r>
              <a:rPr lang="ar-IQ" dirty="0" smtClean="0"/>
              <a:t>= 2  </a:t>
            </a:r>
            <a:endParaRPr lang="ar-IQ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622608" y="5949280"/>
            <a:ext cx="358935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err="1" smtClean="0"/>
              <a:t>الفائض </a:t>
            </a:r>
            <a:r>
              <a:rPr lang="ar-IQ" dirty="0" smtClean="0"/>
              <a:t>= النهاية </a:t>
            </a:r>
            <a:r>
              <a:rPr lang="ar-IQ" dirty="0" err="1" smtClean="0"/>
              <a:t>المتاخرة</a:t>
            </a:r>
            <a:r>
              <a:rPr lang="ar-IQ" dirty="0" smtClean="0"/>
              <a:t> – النهاية المبكرة  </a:t>
            </a:r>
          </a:p>
          <a:p>
            <a:r>
              <a:rPr lang="ar-IQ" dirty="0" smtClean="0"/>
              <a:t>          =     </a:t>
            </a:r>
            <a:r>
              <a:rPr lang="ar-IQ" dirty="0" err="1" smtClean="0"/>
              <a:t>2-2 </a:t>
            </a:r>
            <a:r>
              <a:rPr lang="ar-IQ" dirty="0" smtClean="0"/>
              <a:t>= صفر    </a:t>
            </a:r>
            <a:endParaRPr lang="ar-IQ" dirty="0"/>
          </a:p>
        </p:txBody>
      </p:sp>
      <p:cxnSp>
        <p:nvCxnSpPr>
          <p:cNvPr id="36" name="رابط كسهم مستقيم 35"/>
          <p:cNvCxnSpPr/>
          <p:nvPr/>
        </p:nvCxnSpPr>
        <p:spPr>
          <a:xfrm>
            <a:off x="5940152" y="5661248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ربع نص 36"/>
          <p:cNvSpPr txBox="1"/>
          <p:nvPr/>
        </p:nvSpPr>
        <p:spPr>
          <a:xfrm rot="18338461">
            <a:off x="5171069" y="5353466"/>
            <a:ext cx="11759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/>
              <a:t>بداية النشاط</a:t>
            </a:r>
            <a:endParaRPr lang="ar-IQ" b="1" dirty="0"/>
          </a:p>
        </p:txBody>
      </p:sp>
      <p:cxnSp>
        <p:nvCxnSpPr>
          <p:cNvPr id="38" name="رابط كسهم مستقيم 37"/>
          <p:cNvCxnSpPr/>
          <p:nvPr/>
        </p:nvCxnSpPr>
        <p:spPr>
          <a:xfrm>
            <a:off x="7380312" y="4653136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مربع نص 38"/>
          <p:cNvSpPr txBox="1"/>
          <p:nvPr/>
        </p:nvSpPr>
        <p:spPr>
          <a:xfrm rot="18823666">
            <a:off x="6585192" y="4336249"/>
            <a:ext cx="123150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/>
              <a:t>نهاية النشاط </a:t>
            </a:r>
            <a:endParaRPr lang="ar-IQ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39552" y="177118"/>
          <a:ext cx="8136904" cy="2099754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</a:tblGrid>
              <a:tr h="777687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فترة النشاط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المبكرة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المتأخرة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الفائض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88843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8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3" name="شكل بيضاوي 32"/>
          <p:cNvSpPr/>
          <p:nvPr/>
        </p:nvSpPr>
        <p:spPr>
          <a:xfrm>
            <a:off x="6948264" y="1340768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sp>
        <p:nvSpPr>
          <p:cNvPr id="34" name="شكل بيضاوي 33"/>
          <p:cNvSpPr/>
          <p:nvPr/>
        </p:nvSpPr>
        <p:spPr>
          <a:xfrm>
            <a:off x="7982664" y="1340768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sp>
        <p:nvSpPr>
          <p:cNvPr id="24" name="شكل بيضاوي 23"/>
          <p:cNvSpPr/>
          <p:nvPr/>
        </p:nvSpPr>
        <p:spPr>
          <a:xfrm>
            <a:off x="6555080" y="4659126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cxnSp>
        <p:nvCxnSpPr>
          <p:cNvPr id="29" name="رابط كسهم مستقيم 28"/>
          <p:cNvCxnSpPr/>
          <p:nvPr/>
        </p:nvCxnSpPr>
        <p:spPr>
          <a:xfrm>
            <a:off x="6987128" y="4875150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شكل بيضاوي 34"/>
          <p:cNvSpPr/>
          <p:nvPr/>
        </p:nvSpPr>
        <p:spPr>
          <a:xfrm>
            <a:off x="7707208" y="535182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5</a:t>
            </a:r>
            <a:endParaRPr lang="ar-IQ" sz="2800" b="1" dirty="0"/>
          </a:p>
        </p:txBody>
      </p:sp>
      <p:sp>
        <p:nvSpPr>
          <p:cNvPr id="38" name="مربع نص 37"/>
          <p:cNvSpPr txBox="1"/>
          <p:nvPr/>
        </p:nvSpPr>
        <p:spPr>
          <a:xfrm rot="2606917">
            <a:off x="6377784" y="513507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1 يوم</a:t>
            </a:r>
            <a:endParaRPr lang="ar-IQ" b="1" dirty="0"/>
          </a:p>
        </p:txBody>
      </p:sp>
      <p:sp>
        <p:nvSpPr>
          <p:cNvPr id="54" name="شكل بيضاوي 53"/>
          <p:cNvSpPr/>
          <p:nvPr/>
        </p:nvSpPr>
        <p:spPr>
          <a:xfrm>
            <a:off x="1115616" y="354167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55" name="شكل بيضاوي 54"/>
          <p:cNvSpPr/>
          <p:nvPr/>
        </p:nvSpPr>
        <p:spPr>
          <a:xfrm>
            <a:off x="3563888" y="354167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5</a:t>
            </a:r>
            <a:endParaRPr lang="ar-IQ" sz="2800" b="1" dirty="0"/>
          </a:p>
        </p:txBody>
      </p:sp>
      <p:cxnSp>
        <p:nvCxnSpPr>
          <p:cNvPr id="56" name="رابط كسهم مستقيم 55"/>
          <p:cNvCxnSpPr/>
          <p:nvPr/>
        </p:nvCxnSpPr>
        <p:spPr>
          <a:xfrm>
            <a:off x="1547664" y="3789040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7" name="مربع نص 56"/>
          <p:cNvSpPr txBox="1"/>
          <p:nvPr/>
        </p:nvSpPr>
        <p:spPr>
          <a:xfrm>
            <a:off x="2843808" y="2821590"/>
            <a:ext cx="1852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400" b="1" dirty="0" smtClean="0"/>
              <a:t>نهاية النشاط المبكر(1</a:t>
            </a:r>
            <a:r>
              <a:rPr lang="ar-IQ" sz="1400" b="1" dirty="0" err="1" smtClean="0"/>
              <a:t>)</a:t>
            </a:r>
            <a:endParaRPr lang="ar-IQ" sz="1400" b="1" dirty="0" smtClean="0"/>
          </a:p>
          <a:p>
            <a:pPr algn="ctr"/>
            <a:r>
              <a:rPr lang="ar-IQ" sz="1400" b="1" dirty="0" smtClean="0"/>
              <a:t>1 ايام </a:t>
            </a:r>
            <a:endParaRPr lang="ar-IQ" sz="14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323528" y="2821590"/>
            <a:ext cx="20162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200" b="1" dirty="0" smtClean="0"/>
              <a:t>بداية النشاط </a:t>
            </a:r>
            <a:r>
              <a:rPr lang="ar-IQ" sz="1200" b="1" dirty="0" err="1" smtClean="0"/>
              <a:t>المبكر </a:t>
            </a:r>
            <a:r>
              <a:rPr lang="ar-IQ" sz="1200" b="1" dirty="0" smtClean="0"/>
              <a:t>(1</a:t>
            </a:r>
            <a:r>
              <a:rPr lang="ar-IQ" sz="1200" b="1" dirty="0" err="1" smtClean="0"/>
              <a:t>)</a:t>
            </a:r>
            <a:r>
              <a:rPr lang="ar-IQ" sz="1200" b="1" dirty="0" smtClean="0"/>
              <a:t> </a:t>
            </a:r>
          </a:p>
          <a:p>
            <a:pPr algn="ctr"/>
            <a:r>
              <a:rPr lang="ar-IQ" sz="1200" b="1" dirty="0" smtClean="0"/>
              <a:t>0 يوم </a:t>
            </a:r>
            <a:endParaRPr lang="ar-IQ" sz="1200" b="1" dirty="0"/>
          </a:p>
        </p:txBody>
      </p:sp>
      <p:cxnSp>
        <p:nvCxnSpPr>
          <p:cNvPr id="59" name="رابط كسهم مستقيم 58"/>
          <p:cNvCxnSpPr>
            <a:stCxn id="54" idx="0"/>
            <a:endCxn id="58" idx="2"/>
          </p:cNvCxnSpPr>
          <p:nvPr/>
        </p:nvCxnSpPr>
        <p:spPr>
          <a:xfrm flipV="1">
            <a:off x="1331640" y="3283255"/>
            <a:ext cx="0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كسهم مستقيم 59"/>
          <p:cNvCxnSpPr/>
          <p:nvPr/>
        </p:nvCxnSpPr>
        <p:spPr>
          <a:xfrm flipV="1">
            <a:off x="3779912" y="3279926"/>
            <a:ext cx="0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مستطيل 60"/>
          <p:cNvSpPr/>
          <p:nvPr/>
        </p:nvSpPr>
        <p:spPr>
          <a:xfrm>
            <a:off x="2267744" y="3541670"/>
            <a:ext cx="4828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IQ" sz="1200" b="1" dirty="0" smtClean="0"/>
              <a:t>1 ايام</a:t>
            </a:r>
            <a:endParaRPr lang="ar-IQ" sz="1200" b="1" dirty="0"/>
          </a:p>
        </p:txBody>
      </p:sp>
      <p:cxnSp>
        <p:nvCxnSpPr>
          <p:cNvPr id="67" name="رابط كسهم مستقيم 66"/>
          <p:cNvCxnSpPr/>
          <p:nvPr/>
        </p:nvCxnSpPr>
        <p:spPr>
          <a:xfrm>
            <a:off x="6797392" y="43719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مربع نص 67"/>
          <p:cNvSpPr txBox="1"/>
          <p:nvPr/>
        </p:nvSpPr>
        <p:spPr>
          <a:xfrm>
            <a:off x="6156176" y="4005064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/>
              <a:t>بداية  النشاط</a:t>
            </a:r>
            <a:endParaRPr lang="ar-IQ" b="1" dirty="0"/>
          </a:p>
        </p:txBody>
      </p:sp>
      <p:cxnSp>
        <p:nvCxnSpPr>
          <p:cNvPr id="69" name="رابط كسهم مستقيم 68"/>
          <p:cNvCxnSpPr/>
          <p:nvPr/>
        </p:nvCxnSpPr>
        <p:spPr>
          <a:xfrm>
            <a:off x="7949520" y="50242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مربع نص 69"/>
          <p:cNvSpPr txBox="1"/>
          <p:nvPr/>
        </p:nvSpPr>
        <p:spPr>
          <a:xfrm>
            <a:off x="7452320" y="4725144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/>
              <a:t>نهاية النشاط </a:t>
            </a:r>
            <a:endParaRPr lang="ar-IQ" b="1" dirty="0"/>
          </a:p>
        </p:txBody>
      </p:sp>
      <p:sp>
        <p:nvSpPr>
          <p:cNvPr id="72" name="مربع نص 71"/>
          <p:cNvSpPr txBox="1"/>
          <p:nvPr/>
        </p:nvSpPr>
        <p:spPr>
          <a:xfrm>
            <a:off x="395536" y="5085184"/>
            <a:ext cx="403244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 بداية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22-8-3-5-1 </a:t>
            </a:r>
            <a:r>
              <a:rPr lang="ar-IQ" dirty="0" smtClean="0"/>
              <a:t>= 5</a:t>
            </a:r>
            <a:endParaRPr lang="ar-IQ" dirty="0"/>
          </a:p>
        </p:txBody>
      </p:sp>
      <p:sp>
        <p:nvSpPr>
          <p:cNvPr id="73" name="مربع نص 72"/>
          <p:cNvSpPr txBox="1"/>
          <p:nvPr/>
        </p:nvSpPr>
        <p:spPr>
          <a:xfrm>
            <a:off x="395536" y="5507940"/>
            <a:ext cx="403244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نهاية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22-8-3-5 </a:t>
            </a:r>
            <a:r>
              <a:rPr lang="ar-IQ" dirty="0" smtClean="0"/>
              <a:t>= 6</a:t>
            </a:r>
            <a:endParaRPr lang="ar-IQ" dirty="0"/>
          </a:p>
        </p:txBody>
      </p:sp>
      <p:sp>
        <p:nvSpPr>
          <p:cNvPr id="74" name="مربع نص 73"/>
          <p:cNvSpPr txBox="1"/>
          <p:nvPr/>
        </p:nvSpPr>
        <p:spPr>
          <a:xfrm>
            <a:off x="683568" y="5949280"/>
            <a:ext cx="35283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err="1" smtClean="0"/>
              <a:t>الفائض </a:t>
            </a:r>
            <a:r>
              <a:rPr lang="ar-IQ" dirty="0" smtClean="0"/>
              <a:t>= النهاية </a:t>
            </a:r>
            <a:r>
              <a:rPr lang="ar-IQ" dirty="0" err="1" smtClean="0"/>
              <a:t>المتاخرة</a:t>
            </a:r>
            <a:r>
              <a:rPr lang="ar-IQ" dirty="0" smtClean="0"/>
              <a:t> – النهاية المبكرة  </a:t>
            </a:r>
          </a:p>
          <a:p>
            <a:r>
              <a:rPr lang="ar-IQ" dirty="0" smtClean="0"/>
              <a:t>          =     </a:t>
            </a:r>
            <a:r>
              <a:rPr lang="ar-IQ" dirty="0" err="1" smtClean="0"/>
              <a:t>6-1 </a:t>
            </a:r>
            <a:r>
              <a:rPr lang="ar-IQ" dirty="0" smtClean="0"/>
              <a:t>= 5 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39552" y="177118"/>
          <a:ext cx="8136904" cy="2099754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</a:tblGrid>
              <a:tr h="777687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فترة النشاط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المبكرة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المتأخرة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الفائض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88843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8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شكل بيضاوي 4"/>
          <p:cNvSpPr/>
          <p:nvPr/>
        </p:nvSpPr>
        <p:spPr>
          <a:xfrm>
            <a:off x="683568" y="3613678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6" name="شكل بيضاوي 5"/>
          <p:cNvSpPr/>
          <p:nvPr/>
        </p:nvSpPr>
        <p:spPr>
          <a:xfrm>
            <a:off x="3131840" y="3613678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2</a:t>
            </a:r>
            <a:endParaRPr lang="ar-IQ" sz="2800" b="1" dirty="0"/>
          </a:p>
        </p:txBody>
      </p:sp>
      <p:cxnSp>
        <p:nvCxnSpPr>
          <p:cNvPr id="7" name="رابط كسهم مستقيم 6"/>
          <p:cNvCxnSpPr>
            <a:stCxn id="5" idx="6"/>
            <a:endCxn id="6" idx="2"/>
          </p:cNvCxnSpPr>
          <p:nvPr/>
        </p:nvCxnSpPr>
        <p:spPr>
          <a:xfrm>
            <a:off x="1115616" y="3865706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مربع نص 7"/>
          <p:cNvSpPr txBox="1"/>
          <p:nvPr/>
        </p:nvSpPr>
        <p:spPr>
          <a:xfrm>
            <a:off x="179512" y="292494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0 يوم</a:t>
            </a:r>
            <a:endParaRPr lang="ar-IQ" b="1" dirty="0"/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3563888" y="386018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شكل بيضاوي 15"/>
          <p:cNvSpPr/>
          <p:nvPr/>
        </p:nvSpPr>
        <p:spPr>
          <a:xfrm>
            <a:off x="4427984" y="3613678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6</a:t>
            </a:r>
            <a:endParaRPr lang="ar-IQ" sz="28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4216152" y="2945239"/>
            <a:ext cx="16561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200" b="1" dirty="0" smtClean="0"/>
              <a:t>نهاية النشاط </a:t>
            </a:r>
            <a:r>
              <a:rPr lang="ar-IQ" sz="1200" b="1" dirty="0" err="1" smtClean="0"/>
              <a:t>المبكر </a:t>
            </a:r>
            <a:r>
              <a:rPr lang="ar-IQ" sz="1200" b="1" dirty="0" smtClean="0"/>
              <a:t>(2</a:t>
            </a:r>
            <a:r>
              <a:rPr lang="ar-IQ" sz="1200" b="1" dirty="0" err="1" smtClean="0"/>
              <a:t>) </a:t>
            </a:r>
            <a:r>
              <a:rPr lang="ar-IQ" sz="1200" b="1" dirty="0" smtClean="0"/>
              <a:t>(6+2) يوم</a:t>
            </a:r>
            <a:endParaRPr lang="ar-IQ" sz="1200" b="1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2339752" y="2700209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600" b="1" dirty="0" smtClean="0"/>
              <a:t>بداية النشاط المبكر(2</a:t>
            </a:r>
            <a:r>
              <a:rPr lang="ar-IQ" sz="1600" b="1" dirty="0" err="1" smtClean="0"/>
              <a:t>)</a:t>
            </a:r>
            <a:r>
              <a:rPr lang="ar-IQ" sz="1600" b="1" dirty="0" smtClean="0"/>
              <a:t> </a:t>
            </a:r>
          </a:p>
          <a:p>
            <a:pPr algn="ctr"/>
            <a:r>
              <a:rPr lang="ar-IQ" sz="1600" b="1" dirty="0" smtClean="0"/>
              <a:t>6 يوم</a:t>
            </a:r>
            <a:endParaRPr lang="ar-IQ" sz="1600" b="1" dirty="0"/>
          </a:p>
        </p:txBody>
      </p:sp>
      <p:sp>
        <p:nvSpPr>
          <p:cNvPr id="33" name="شكل بيضاوي 32"/>
          <p:cNvSpPr/>
          <p:nvPr/>
        </p:nvSpPr>
        <p:spPr>
          <a:xfrm>
            <a:off x="6902544" y="1833776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sp>
        <p:nvSpPr>
          <p:cNvPr id="34" name="شكل بيضاوي 33"/>
          <p:cNvSpPr/>
          <p:nvPr/>
        </p:nvSpPr>
        <p:spPr>
          <a:xfrm>
            <a:off x="7982664" y="1833776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cxnSp>
        <p:nvCxnSpPr>
          <p:cNvPr id="36" name="رابط مستقيم 35"/>
          <p:cNvCxnSpPr/>
          <p:nvPr/>
        </p:nvCxnSpPr>
        <p:spPr>
          <a:xfrm>
            <a:off x="899592" y="4117734"/>
            <a:ext cx="0" cy="24737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رابط مستقيم 36"/>
          <p:cNvCxnSpPr/>
          <p:nvPr/>
        </p:nvCxnSpPr>
        <p:spPr>
          <a:xfrm>
            <a:off x="4644008" y="4117734"/>
            <a:ext cx="0" cy="24737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رابط مستقيم 38"/>
          <p:cNvCxnSpPr/>
          <p:nvPr/>
        </p:nvCxnSpPr>
        <p:spPr>
          <a:xfrm flipH="1">
            <a:off x="899592" y="4293096"/>
            <a:ext cx="3744416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مربع نص 39"/>
          <p:cNvSpPr txBox="1"/>
          <p:nvPr/>
        </p:nvSpPr>
        <p:spPr>
          <a:xfrm>
            <a:off x="1619672" y="4000872"/>
            <a:ext cx="144016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400" b="1" dirty="0" smtClean="0"/>
              <a:t>8 يوم </a:t>
            </a:r>
            <a:endParaRPr lang="ar-IQ" sz="1400" b="1" dirty="0"/>
          </a:p>
        </p:txBody>
      </p:sp>
      <p:cxnSp>
        <p:nvCxnSpPr>
          <p:cNvPr id="42" name="رابط كسهم مستقيم 41"/>
          <p:cNvCxnSpPr>
            <a:stCxn id="6" idx="0"/>
          </p:cNvCxnSpPr>
          <p:nvPr/>
        </p:nvCxnSpPr>
        <p:spPr>
          <a:xfrm flipV="1">
            <a:off x="3347864" y="3212976"/>
            <a:ext cx="0" cy="400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 flipV="1">
            <a:off x="4644008" y="3212976"/>
            <a:ext cx="0" cy="400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قوس متوسط مزدوج 43"/>
          <p:cNvSpPr/>
          <p:nvPr/>
        </p:nvSpPr>
        <p:spPr>
          <a:xfrm>
            <a:off x="3014112" y="3501008"/>
            <a:ext cx="1944216" cy="720080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مربع نص 44"/>
          <p:cNvSpPr txBox="1"/>
          <p:nvPr/>
        </p:nvSpPr>
        <p:spPr>
          <a:xfrm>
            <a:off x="1475656" y="4530606"/>
            <a:ext cx="295232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600" b="1" dirty="0" smtClean="0"/>
              <a:t>نهاية النشاط المبكر(1) 6 ايام </a:t>
            </a:r>
            <a:endParaRPr lang="ar-IQ" sz="1600" b="1" dirty="0"/>
          </a:p>
        </p:txBody>
      </p:sp>
      <p:cxnSp>
        <p:nvCxnSpPr>
          <p:cNvPr id="46" name="رابط كسهم مستقيم 45"/>
          <p:cNvCxnSpPr/>
          <p:nvPr/>
        </p:nvCxnSpPr>
        <p:spPr>
          <a:xfrm flipH="1">
            <a:off x="3347864" y="4077072"/>
            <a:ext cx="83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مربع نص 48"/>
          <p:cNvSpPr txBox="1"/>
          <p:nvPr/>
        </p:nvSpPr>
        <p:spPr>
          <a:xfrm>
            <a:off x="1547664" y="3645024"/>
            <a:ext cx="864096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100" b="1" dirty="0" smtClean="0"/>
              <a:t>6 يوم </a:t>
            </a:r>
            <a:endParaRPr lang="ar-IQ" sz="11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3563888" y="3599438"/>
            <a:ext cx="864096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100" b="1" dirty="0" smtClean="0"/>
              <a:t>2 يوم </a:t>
            </a:r>
            <a:endParaRPr lang="ar-IQ" sz="1100" b="1" dirty="0"/>
          </a:p>
        </p:txBody>
      </p:sp>
      <p:sp>
        <p:nvSpPr>
          <p:cNvPr id="80" name="شكل بيضاوي 79"/>
          <p:cNvSpPr/>
          <p:nvPr/>
        </p:nvSpPr>
        <p:spPr>
          <a:xfrm>
            <a:off x="4631712" y="534187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81" name="شكل بيضاوي 80"/>
          <p:cNvSpPr/>
          <p:nvPr/>
        </p:nvSpPr>
        <p:spPr>
          <a:xfrm>
            <a:off x="7079984" y="534187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2</a:t>
            </a:r>
            <a:endParaRPr lang="ar-IQ" sz="2800" b="1" dirty="0"/>
          </a:p>
        </p:txBody>
      </p:sp>
      <p:cxnSp>
        <p:nvCxnSpPr>
          <p:cNvPr id="82" name="رابط كسهم مستقيم 81"/>
          <p:cNvCxnSpPr>
            <a:stCxn id="80" idx="6"/>
            <a:endCxn id="81" idx="2"/>
          </p:cNvCxnSpPr>
          <p:nvPr/>
        </p:nvCxnSpPr>
        <p:spPr>
          <a:xfrm>
            <a:off x="5063760" y="5593898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رابط كسهم مستقيم 89"/>
          <p:cNvCxnSpPr/>
          <p:nvPr/>
        </p:nvCxnSpPr>
        <p:spPr>
          <a:xfrm>
            <a:off x="7512032" y="558837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1" name="شكل بيضاوي 90"/>
          <p:cNvSpPr/>
          <p:nvPr/>
        </p:nvSpPr>
        <p:spPr>
          <a:xfrm>
            <a:off x="8376128" y="534187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6</a:t>
            </a:r>
            <a:endParaRPr lang="ar-IQ" sz="2800" b="1" dirty="0"/>
          </a:p>
        </p:txBody>
      </p:sp>
      <p:sp>
        <p:nvSpPr>
          <p:cNvPr id="92" name="مربع نص 91"/>
          <p:cNvSpPr txBox="1"/>
          <p:nvPr/>
        </p:nvSpPr>
        <p:spPr>
          <a:xfrm>
            <a:off x="7136752" y="526387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cxnSp>
        <p:nvCxnSpPr>
          <p:cNvPr id="110" name="رابط مستقيم 109"/>
          <p:cNvCxnSpPr/>
          <p:nvPr/>
        </p:nvCxnSpPr>
        <p:spPr>
          <a:xfrm>
            <a:off x="4572000" y="5373216"/>
            <a:ext cx="432048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رابط كسهم مستقيم 114"/>
          <p:cNvCxnSpPr/>
          <p:nvPr/>
        </p:nvCxnSpPr>
        <p:spPr>
          <a:xfrm>
            <a:off x="7308304" y="50851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مربع نص 115"/>
          <p:cNvSpPr txBox="1"/>
          <p:nvPr/>
        </p:nvSpPr>
        <p:spPr>
          <a:xfrm>
            <a:off x="6732240" y="4869160"/>
            <a:ext cx="79208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1200" b="1" dirty="0" smtClean="0"/>
              <a:t>بداية النشاط </a:t>
            </a:r>
            <a:endParaRPr lang="ar-IQ" sz="1200" b="1" dirty="0"/>
          </a:p>
        </p:txBody>
      </p:sp>
      <p:cxnSp>
        <p:nvCxnSpPr>
          <p:cNvPr id="117" name="رابط كسهم مستقيم 116"/>
          <p:cNvCxnSpPr/>
          <p:nvPr/>
        </p:nvCxnSpPr>
        <p:spPr>
          <a:xfrm>
            <a:off x="8604448" y="472514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مربع نص 117"/>
          <p:cNvSpPr txBox="1"/>
          <p:nvPr/>
        </p:nvSpPr>
        <p:spPr>
          <a:xfrm>
            <a:off x="7956376" y="4365104"/>
            <a:ext cx="90143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1200" b="1" dirty="0" smtClean="0"/>
              <a:t>نهاية النشاط </a:t>
            </a:r>
            <a:endParaRPr lang="ar-IQ" sz="1200" b="1" dirty="0"/>
          </a:p>
        </p:txBody>
      </p:sp>
      <p:sp>
        <p:nvSpPr>
          <p:cNvPr id="120" name="مربع نص 119"/>
          <p:cNvSpPr txBox="1"/>
          <p:nvPr/>
        </p:nvSpPr>
        <p:spPr>
          <a:xfrm>
            <a:off x="179512" y="5085184"/>
            <a:ext cx="374441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 بداية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22-8-3-2 </a:t>
            </a:r>
            <a:r>
              <a:rPr lang="ar-IQ" dirty="0" smtClean="0"/>
              <a:t>=9</a:t>
            </a:r>
            <a:endParaRPr lang="ar-IQ" dirty="0"/>
          </a:p>
        </p:txBody>
      </p:sp>
      <p:sp>
        <p:nvSpPr>
          <p:cNvPr id="121" name="مربع نص 120"/>
          <p:cNvSpPr txBox="1"/>
          <p:nvPr/>
        </p:nvSpPr>
        <p:spPr>
          <a:xfrm>
            <a:off x="179512" y="5507940"/>
            <a:ext cx="374441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نهاية الوقت المتأخر </a:t>
            </a:r>
            <a:r>
              <a:rPr lang="ar-IQ" dirty="0" err="1" smtClean="0"/>
              <a:t>للنشاط =22-8-3 </a:t>
            </a:r>
            <a:r>
              <a:rPr lang="ar-IQ" dirty="0" smtClean="0"/>
              <a:t>= 11</a:t>
            </a:r>
            <a:endParaRPr lang="ar-IQ" dirty="0"/>
          </a:p>
        </p:txBody>
      </p:sp>
      <p:sp>
        <p:nvSpPr>
          <p:cNvPr id="122" name="مربع نص 121"/>
          <p:cNvSpPr txBox="1"/>
          <p:nvPr/>
        </p:nvSpPr>
        <p:spPr>
          <a:xfrm>
            <a:off x="395536" y="5949280"/>
            <a:ext cx="330132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err="1" smtClean="0"/>
              <a:t>الفائض </a:t>
            </a:r>
            <a:r>
              <a:rPr lang="ar-IQ" dirty="0" smtClean="0"/>
              <a:t>= النهاية </a:t>
            </a:r>
            <a:r>
              <a:rPr lang="ar-IQ" dirty="0" err="1" smtClean="0"/>
              <a:t>المتاخرة</a:t>
            </a:r>
            <a:r>
              <a:rPr lang="ar-IQ" dirty="0" smtClean="0"/>
              <a:t> – النهاية المبكرة  </a:t>
            </a:r>
          </a:p>
          <a:p>
            <a:r>
              <a:rPr lang="ar-IQ" dirty="0" smtClean="0"/>
              <a:t>          =     </a:t>
            </a:r>
            <a:r>
              <a:rPr lang="ar-IQ" dirty="0" err="1" smtClean="0"/>
              <a:t>11-8 </a:t>
            </a:r>
            <a:r>
              <a:rPr lang="ar-IQ" dirty="0" smtClean="0"/>
              <a:t>= 3   </a:t>
            </a:r>
            <a:endParaRPr lang="ar-IQ" dirty="0"/>
          </a:p>
        </p:txBody>
      </p:sp>
      <p:sp>
        <p:nvSpPr>
          <p:cNvPr id="129" name="مربع نص 128"/>
          <p:cNvSpPr txBox="1"/>
          <p:nvPr/>
        </p:nvSpPr>
        <p:spPr>
          <a:xfrm>
            <a:off x="5796136" y="5301208"/>
            <a:ext cx="86409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400" b="1" dirty="0" smtClean="0"/>
              <a:t>6 يوم </a:t>
            </a:r>
            <a:endParaRPr lang="ar-IQ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539552" y="6093296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1835696" y="508518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3</a:t>
            </a:r>
            <a:endParaRPr lang="ar-IQ" sz="2800" b="1" dirty="0"/>
          </a:p>
        </p:txBody>
      </p:sp>
      <p:cxnSp>
        <p:nvCxnSpPr>
          <p:cNvPr id="9" name="رابط كسهم مستقيم 8"/>
          <p:cNvCxnSpPr/>
          <p:nvPr/>
        </p:nvCxnSpPr>
        <p:spPr>
          <a:xfrm flipV="1">
            <a:off x="971600" y="5453608"/>
            <a:ext cx="872480" cy="7430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مربع نص 9"/>
          <p:cNvSpPr txBox="1"/>
          <p:nvPr/>
        </p:nvSpPr>
        <p:spPr>
          <a:xfrm rot="18828891">
            <a:off x="546567" y="5524659"/>
            <a:ext cx="12886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17" name="شكل بيضاوي 16"/>
          <p:cNvSpPr/>
          <p:nvPr/>
        </p:nvSpPr>
        <p:spPr>
          <a:xfrm>
            <a:off x="3116600" y="508518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4</a:t>
            </a:r>
            <a:endParaRPr lang="ar-IQ" sz="28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1907704" y="5013176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4 يوم</a:t>
            </a:r>
            <a:endParaRPr lang="ar-IQ" b="1" dirty="0"/>
          </a:p>
        </p:txBody>
      </p:sp>
      <p:cxnSp>
        <p:nvCxnSpPr>
          <p:cNvPr id="19" name="رابط كسهم مستقيم 18"/>
          <p:cNvCxnSpPr/>
          <p:nvPr/>
        </p:nvCxnSpPr>
        <p:spPr>
          <a:xfrm>
            <a:off x="2267744" y="535797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32" name="جدول 31"/>
          <p:cNvGraphicFramePr>
            <a:graphicFrameLocks noGrp="1"/>
          </p:cNvGraphicFramePr>
          <p:nvPr/>
        </p:nvGraphicFramePr>
        <p:xfrm>
          <a:off x="539552" y="681174"/>
          <a:ext cx="8136904" cy="2099754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</a:tblGrid>
              <a:tr h="777687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فترة النشاط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المبكرة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المتأخرة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الفائض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88843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4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4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صفر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5" name="مربع نص 34"/>
          <p:cNvSpPr txBox="1"/>
          <p:nvPr/>
        </p:nvSpPr>
        <p:spPr>
          <a:xfrm>
            <a:off x="2699792" y="4335487"/>
            <a:ext cx="16561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200" b="1" dirty="0" smtClean="0"/>
              <a:t>نهاية النشاط </a:t>
            </a:r>
            <a:r>
              <a:rPr lang="ar-IQ" sz="1200" b="1" dirty="0" err="1" smtClean="0"/>
              <a:t>المبكر </a:t>
            </a:r>
            <a:r>
              <a:rPr lang="ar-IQ" sz="1200" b="1" dirty="0" smtClean="0"/>
              <a:t>(3</a:t>
            </a:r>
            <a:r>
              <a:rPr lang="ar-IQ" sz="1200" b="1" dirty="0" err="1" smtClean="0"/>
              <a:t>) </a:t>
            </a:r>
            <a:r>
              <a:rPr lang="ar-IQ" sz="1200" b="1" dirty="0" smtClean="0"/>
              <a:t>(4+2) يوم</a:t>
            </a:r>
            <a:endParaRPr lang="ar-IQ" sz="12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539552" y="4509120"/>
            <a:ext cx="20162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600" b="1" dirty="0" smtClean="0"/>
              <a:t>بداية النشاط المبكر</a:t>
            </a:r>
          </a:p>
          <a:p>
            <a:pPr algn="ctr"/>
            <a:r>
              <a:rPr lang="ar-IQ" sz="1600" b="1" dirty="0" smtClean="0"/>
              <a:t>(2) يوم </a:t>
            </a:r>
          </a:p>
        </p:txBody>
      </p:sp>
      <p:cxnSp>
        <p:nvCxnSpPr>
          <p:cNvPr id="37" name="رابط كسهم مستقيم 36"/>
          <p:cNvCxnSpPr/>
          <p:nvPr/>
        </p:nvCxnSpPr>
        <p:spPr>
          <a:xfrm flipV="1">
            <a:off x="1979712" y="4797152"/>
            <a:ext cx="0" cy="256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 flipV="1">
            <a:off x="3347864" y="4725144"/>
            <a:ext cx="0" cy="400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مربع نص 39"/>
          <p:cNvSpPr txBox="1"/>
          <p:nvPr/>
        </p:nvSpPr>
        <p:spPr>
          <a:xfrm>
            <a:off x="4644008" y="3861048"/>
            <a:ext cx="381642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 بداية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22-8-3-5-4=2</a:t>
            </a:r>
            <a:endParaRPr lang="ar-IQ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4644008" y="4283804"/>
            <a:ext cx="381642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نهاية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22-8-3-5 </a:t>
            </a:r>
            <a:r>
              <a:rPr lang="ar-IQ" dirty="0" smtClean="0"/>
              <a:t>= 6</a:t>
            </a:r>
            <a:endParaRPr lang="ar-IQ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4788024" y="4725144"/>
            <a:ext cx="35283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err="1" smtClean="0"/>
              <a:t>الفائض </a:t>
            </a:r>
            <a:r>
              <a:rPr lang="ar-IQ" dirty="0" smtClean="0"/>
              <a:t>= النهاية </a:t>
            </a:r>
            <a:r>
              <a:rPr lang="ar-IQ" dirty="0" err="1" smtClean="0"/>
              <a:t>المتاخرة</a:t>
            </a:r>
            <a:r>
              <a:rPr lang="ar-IQ" dirty="0" smtClean="0"/>
              <a:t> – النهاية المبكرة  </a:t>
            </a:r>
          </a:p>
          <a:p>
            <a:r>
              <a:rPr lang="ar-IQ" dirty="0" smtClean="0"/>
              <a:t>          = </a:t>
            </a:r>
            <a:r>
              <a:rPr lang="ar-IQ" dirty="0" err="1" smtClean="0"/>
              <a:t>6-6 </a:t>
            </a:r>
            <a:r>
              <a:rPr lang="ar-IQ" dirty="0" smtClean="0"/>
              <a:t>= صفر   </a:t>
            </a:r>
            <a:endParaRPr lang="ar-IQ" dirty="0"/>
          </a:p>
        </p:txBody>
      </p:sp>
      <p:sp>
        <p:nvSpPr>
          <p:cNvPr id="44" name="شكل بيضاوي 43"/>
          <p:cNvSpPr/>
          <p:nvPr/>
        </p:nvSpPr>
        <p:spPr>
          <a:xfrm>
            <a:off x="6902544" y="1833776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sp>
        <p:nvSpPr>
          <p:cNvPr id="45" name="شكل بيضاوي 44"/>
          <p:cNvSpPr/>
          <p:nvPr/>
        </p:nvSpPr>
        <p:spPr>
          <a:xfrm>
            <a:off x="7982664" y="1833776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cxnSp>
        <p:nvCxnSpPr>
          <p:cNvPr id="20" name="رابط مستقيم 19"/>
          <p:cNvCxnSpPr/>
          <p:nvPr/>
        </p:nvCxnSpPr>
        <p:spPr>
          <a:xfrm>
            <a:off x="467544" y="6093296"/>
            <a:ext cx="432048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جدول 31"/>
          <p:cNvGraphicFramePr>
            <a:graphicFrameLocks noGrp="1"/>
          </p:cNvGraphicFramePr>
          <p:nvPr/>
        </p:nvGraphicFramePr>
        <p:xfrm>
          <a:off x="539552" y="332656"/>
          <a:ext cx="8136904" cy="2099754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</a:tblGrid>
              <a:tr h="777687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فترة النشاط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المبكرة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المتأخرة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الفائض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88843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4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4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صفر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0" name="مربع نص 39"/>
          <p:cNvSpPr txBox="1"/>
          <p:nvPr/>
        </p:nvSpPr>
        <p:spPr>
          <a:xfrm>
            <a:off x="4139952" y="5086925"/>
            <a:ext cx="432048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 بداية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</a:t>
            </a:r>
            <a:r>
              <a:rPr lang="ar-IQ" dirty="0" err="1" smtClean="0"/>
              <a:t>2+4 =22-8-3-5 </a:t>
            </a:r>
            <a:r>
              <a:rPr lang="ar-IQ" dirty="0" smtClean="0"/>
              <a:t>= 6</a:t>
            </a:r>
            <a:endParaRPr lang="ar-IQ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4932040" y="5509681"/>
            <a:ext cx="352839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smtClean="0"/>
              <a:t>نهاية الوقت المتأخر </a:t>
            </a:r>
            <a:r>
              <a:rPr lang="ar-IQ" dirty="0" err="1" smtClean="0"/>
              <a:t>للنشاط </a:t>
            </a:r>
            <a:r>
              <a:rPr lang="ar-IQ" dirty="0" smtClean="0"/>
              <a:t>= 22-8-3= 11</a:t>
            </a:r>
            <a:endParaRPr lang="ar-IQ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4943088" y="5951021"/>
            <a:ext cx="352839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dirty="0" err="1" smtClean="0"/>
              <a:t>الفائض </a:t>
            </a:r>
            <a:r>
              <a:rPr lang="ar-IQ" dirty="0" smtClean="0"/>
              <a:t>= النهاية </a:t>
            </a:r>
            <a:r>
              <a:rPr lang="ar-IQ" dirty="0" err="1" smtClean="0"/>
              <a:t>المتاخرة</a:t>
            </a:r>
            <a:r>
              <a:rPr lang="ar-IQ" dirty="0" smtClean="0"/>
              <a:t> – النهاية المبكرة  </a:t>
            </a:r>
          </a:p>
          <a:p>
            <a:r>
              <a:rPr lang="ar-IQ" dirty="0" smtClean="0"/>
              <a:t>          = </a:t>
            </a:r>
            <a:r>
              <a:rPr lang="ar-IQ" dirty="0" err="1" smtClean="0"/>
              <a:t>11-11 </a:t>
            </a:r>
            <a:r>
              <a:rPr lang="ar-IQ" dirty="0" smtClean="0"/>
              <a:t>= صفر   </a:t>
            </a:r>
            <a:endParaRPr lang="ar-IQ" dirty="0"/>
          </a:p>
        </p:txBody>
      </p:sp>
      <p:sp>
        <p:nvSpPr>
          <p:cNvPr id="44" name="شكل بيضاوي 43"/>
          <p:cNvSpPr/>
          <p:nvPr/>
        </p:nvSpPr>
        <p:spPr>
          <a:xfrm>
            <a:off x="6902544" y="2000362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sp>
        <p:nvSpPr>
          <p:cNvPr id="45" name="شكل بيضاوي 44"/>
          <p:cNvSpPr/>
          <p:nvPr/>
        </p:nvSpPr>
        <p:spPr>
          <a:xfrm>
            <a:off x="7982664" y="2000362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/>
          </a:p>
        </p:txBody>
      </p:sp>
      <p:sp>
        <p:nvSpPr>
          <p:cNvPr id="21" name="شكل بيضاوي 20"/>
          <p:cNvSpPr/>
          <p:nvPr/>
        </p:nvSpPr>
        <p:spPr>
          <a:xfrm>
            <a:off x="251520" y="443711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24" name="شكل بيضاوي 23"/>
          <p:cNvSpPr/>
          <p:nvPr/>
        </p:nvSpPr>
        <p:spPr>
          <a:xfrm>
            <a:off x="1547664" y="342900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3</a:t>
            </a:r>
            <a:endParaRPr lang="ar-IQ" sz="2800" b="1" dirty="0"/>
          </a:p>
        </p:txBody>
      </p:sp>
      <p:cxnSp>
        <p:nvCxnSpPr>
          <p:cNvPr id="25" name="رابط كسهم مستقيم 24"/>
          <p:cNvCxnSpPr>
            <a:stCxn id="21" idx="6"/>
          </p:cNvCxnSpPr>
          <p:nvPr/>
        </p:nvCxnSpPr>
        <p:spPr>
          <a:xfrm flipV="1">
            <a:off x="683568" y="3797424"/>
            <a:ext cx="872480" cy="8917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شكل بيضاوي 28"/>
          <p:cNvSpPr/>
          <p:nvPr/>
        </p:nvSpPr>
        <p:spPr>
          <a:xfrm>
            <a:off x="3995936" y="443711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6</a:t>
            </a:r>
            <a:endParaRPr lang="ar-IQ" sz="2800" b="1" dirty="0"/>
          </a:p>
        </p:txBody>
      </p:sp>
      <p:sp>
        <p:nvSpPr>
          <p:cNvPr id="31" name="شكل بيضاوي 30"/>
          <p:cNvSpPr/>
          <p:nvPr/>
        </p:nvSpPr>
        <p:spPr>
          <a:xfrm>
            <a:off x="2828568" y="342900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4</a:t>
            </a:r>
            <a:endParaRPr lang="ar-IQ" sz="28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1619672" y="335699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4 يوم</a:t>
            </a:r>
            <a:endParaRPr lang="ar-IQ" b="1" dirty="0"/>
          </a:p>
        </p:txBody>
      </p:sp>
      <p:cxnSp>
        <p:nvCxnSpPr>
          <p:cNvPr id="34" name="رابط كسهم مستقيم 33"/>
          <p:cNvCxnSpPr/>
          <p:nvPr/>
        </p:nvCxnSpPr>
        <p:spPr>
          <a:xfrm>
            <a:off x="1979712" y="37017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/>
          <p:nvPr/>
        </p:nvCxnSpPr>
        <p:spPr>
          <a:xfrm>
            <a:off x="3260616" y="3743320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6" name="مربع نص 45"/>
          <p:cNvSpPr txBox="1"/>
          <p:nvPr/>
        </p:nvSpPr>
        <p:spPr>
          <a:xfrm rot="2564051">
            <a:off x="3077027" y="372879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5 يوم</a:t>
            </a:r>
            <a:endParaRPr lang="ar-IQ" b="1" dirty="0"/>
          </a:p>
        </p:txBody>
      </p:sp>
      <p:cxnSp>
        <p:nvCxnSpPr>
          <p:cNvPr id="50" name="رابط مستقيم 49"/>
          <p:cNvCxnSpPr/>
          <p:nvPr/>
        </p:nvCxnSpPr>
        <p:spPr>
          <a:xfrm flipH="1">
            <a:off x="1619672" y="3429000"/>
            <a:ext cx="432048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>
            <a:off x="3059832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مربع نص 52"/>
          <p:cNvSpPr txBox="1"/>
          <p:nvPr/>
        </p:nvSpPr>
        <p:spPr>
          <a:xfrm>
            <a:off x="1979712" y="2913896"/>
            <a:ext cx="165618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1200" b="1" dirty="0" smtClean="0"/>
              <a:t>بداية النشاط </a:t>
            </a:r>
            <a:r>
              <a:rPr lang="ar-IQ" sz="1200" b="1" dirty="0" err="1" smtClean="0"/>
              <a:t>المبكر </a:t>
            </a:r>
            <a:r>
              <a:rPr lang="ar-IQ" sz="1200" b="1" dirty="0" smtClean="0"/>
              <a:t>(4</a:t>
            </a:r>
            <a:r>
              <a:rPr lang="ar-IQ" sz="1200" b="1" dirty="0" err="1" smtClean="0"/>
              <a:t>)</a:t>
            </a:r>
            <a:r>
              <a:rPr lang="ar-IQ" sz="1200" b="1" dirty="0" smtClean="0"/>
              <a:t> </a:t>
            </a:r>
            <a:endParaRPr lang="ar-IQ" sz="1200" b="1" dirty="0"/>
          </a:p>
        </p:txBody>
      </p:sp>
      <p:cxnSp>
        <p:nvCxnSpPr>
          <p:cNvPr id="54" name="رابط كسهم مستقيم 53"/>
          <p:cNvCxnSpPr/>
          <p:nvPr/>
        </p:nvCxnSpPr>
        <p:spPr>
          <a:xfrm flipH="1">
            <a:off x="4224256" y="3737345"/>
            <a:ext cx="18668" cy="731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مربع نص 56"/>
          <p:cNvSpPr txBox="1"/>
          <p:nvPr/>
        </p:nvSpPr>
        <p:spPr>
          <a:xfrm rot="18942860">
            <a:off x="330543" y="3981145"/>
            <a:ext cx="12886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cxnSp>
        <p:nvCxnSpPr>
          <p:cNvPr id="59" name="رابط كسهم مستقيم 58"/>
          <p:cNvCxnSpPr/>
          <p:nvPr/>
        </p:nvCxnSpPr>
        <p:spPr>
          <a:xfrm flipV="1">
            <a:off x="441256" y="3201928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flipH="1">
            <a:off x="467544" y="3284984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مربع نص 61"/>
          <p:cNvSpPr txBox="1"/>
          <p:nvPr/>
        </p:nvSpPr>
        <p:spPr>
          <a:xfrm>
            <a:off x="323528" y="3038480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 err="1" smtClean="0"/>
              <a:t>4+2 </a:t>
            </a:r>
            <a:r>
              <a:rPr lang="ar-IQ" dirty="0" smtClean="0"/>
              <a:t>= 6</a:t>
            </a:r>
            <a:endParaRPr lang="ar-IQ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3419872" y="3265820"/>
            <a:ext cx="1852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400" b="1" dirty="0" smtClean="0"/>
              <a:t>نهاية النشاط المبكر(4</a:t>
            </a:r>
            <a:r>
              <a:rPr lang="ar-IQ" sz="1400" b="1" dirty="0" err="1" smtClean="0"/>
              <a:t>)</a:t>
            </a:r>
            <a:endParaRPr lang="ar-IQ" sz="1400" b="1" dirty="0" smtClean="0"/>
          </a:p>
          <a:p>
            <a:pPr algn="ctr"/>
            <a:r>
              <a:rPr lang="ar-IQ" sz="1400" b="1" dirty="0" smtClean="0"/>
              <a:t>2+4+5 يوم </a:t>
            </a:r>
            <a:endParaRPr lang="ar-IQ" sz="1400" b="1" dirty="0"/>
          </a:p>
        </p:txBody>
      </p:sp>
      <p:cxnSp>
        <p:nvCxnSpPr>
          <p:cNvPr id="66" name="رابط مستقيم 65"/>
          <p:cNvCxnSpPr/>
          <p:nvPr/>
        </p:nvCxnSpPr>
        <p:spPr>
          <a:xfrm flipH="1">
            <a:off x="179512" y="4293096"/>
            <a:ext cx="432048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467544" y="476674"/>
          <a:ext cx="8136904" cy="5832650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</a:tblGrid>
              <a:tr h="777687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حدث النهاية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فترة النشاط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المبكرة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الأوقات المتأخرة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الفائض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88843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صفر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8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5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13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7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صفر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/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14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22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صفر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467544" y="764704"/>
            <a:ext cx="8208912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ar-SA" sz="3200" dirty="0" smtClean="0"/>
              <a:t>إذن المسار الحرج يتمثل </a:t>
            </a:r>
            <a:r>
              <a:rPr lang="ar-SA" sz="3200" dirty="0" err="1" smtClean="0"/>
              <a:t>بـ</a:t>
            </a:r>
            <a:r>
              <a:rPr lang="ar-SA" sz="3200" dirty="0" smtClean="0"/>
              <a:t> </a:t>
            </a:r>
            <a:r>
              <a:rPr lang="ar-SA" sz="3200" dirty="0" err="1" smtClean="0"/>
              <a:t>(1 </a:t>
            </a:r>
            <a:r>
              <a:rPr lang="ar-SA" sz="3200" dirty="0" smtClean="0"/>
              <a:t>– </a:t>
            </a:r>
            <a:r>
              <a:rPr lang="ar-SA" sz="3200" dirty="0" err="1" smtClean="0"/>
              <a:t>3 </a:t>
            </a:r>
            <a:r>
              <a:rPr lang="ar-SA" sz="3200" dirty="0" smtClean="0"/>
              <a:t>– </a:t>
            </a:r>
            <a:r>
              <a:rPr lang="ar-SA" sz="3200" dirty="0" err="1" smtClean="0"/>
              <a:t>4 </a:t>
            </a:r>
            <a:r>
              <a:rPr lang="ar-SA" sz="3200" dirty="0" smtClean="0"/>
              <a:t>– </a:t>
            </a:r>
            <a:r>
              <a:rPr lang="ar-SA" sz="3200" dirty="0" err="1" smtClean="0"/>
              <a:t>6 </a:t>
            </a:r>
            <a:r>
              <a:rPr lang="ar-SA" sz="3200" dirty="0" smtClean="0"/>
              <a:t>– </a:t>
            </a:r>
            <a:r>
              <a:rPr lang="ar-SA" sz="3200" dirty="0" err="1" smtClean="0"/>
              <a:t>7 </a:t>
            </a:r>
            <a:r>
              <a:rPr lang="ar-SA" sz="3200" dirty="0" smtClean="0"/>
              <a:t>– 8</a:t>
            </a:r>
            <a:r>
              <a:rPr lang="ar-SA" sz="3200" dirty="0" err="1" smtClean="0"/>
              <a:t>) </a:t>
            </a:r>
            <a:r>
              <a:rPr lang="ar-SA" sz="3200" dirty="0" smtClean="0"/>
              <a:t>، وهو المسار الذى لا يوجد للأنشطة الواقعة عليه أى فائض</a:t>
            </a:r>
            <a:r>
              <a:rPr lang="ar-IQ" sz="3200" dirty="0" err="1" smtClean="0"/>
              <a:t>.</a:t>
            </a:r>
            <a:endParaRPr lang="ar-IQ" sz="3200" dirty="0" smtClean="0"/>
          </a:p>
          <a:p>
            <a:pPr marL="514350" indent="-514350" algn="just"/>
            <a:endParaRPr lang="en-US" sz="3200" dirty="0" smtClean="0"/>
          </a:p>
          <a:p>
            <a:pPr marL="514350" indent="-514350" algn="just">
              <a:buFont typeface="Wingdings" pitchFamily="2" charset="2"/>
              <a:buChar char="Ø"/>
            </a:pPr>
            <a:r>
              <a:rPr lang="ar-SA" sz="3200" dirty="0" smtClean="0"/>
              <a:t>وتبدو أهمية فكرة الفائض من أنها تعطى للإدارة حرية الحركة فى تحديد مواعيد بداية الأنشطة التى </a:t>
            </a:r>
            <a:r>
              <a:rPr lang="ar-SA" sz="3200" dirty="0" err="1" smtClean="0"/>
              <a:t>بها</a:t>
            </a:r>
            <a:r>
              <a:rPr lang="ar-SA" sz="3200" dirty="0" smtClean="0"/>
              <a:t> </a:t>
            </a:r>
            <a:r>
              <a:rPr lang="ar-SA" sz="3200" dirty="0" err="1" smtClean="0"/>
              <a:t>فائض </a:t>
            </a:r>
            <a:r>
              <a:rPr lang="ar-SA" sz="3200" dirty="0" smtClean="0"/>
              <a:t>، ودون أن يؤثر ذلك على أوقات انتهاء المشروع </a:t>
            </a:r>
            <a:r>
              <a:rPr lang="ar-SA" sz="3200" dirty="0" err="1" smtClean="0"/>
              <a:t>ككل .</a:t>
            </a:r>
            <a:r>
              <a:rPr lang="ar-SA" sz="3200" dirty="0" smtClean="0"/>
              <a:t> وكذلك فإن الفائض الحر يسمح للإدارة بإمكانية تأخير بداية </a:t>
            </a:r>
            <a:r>
              <a:rPr lang="ar-SA" sz="3200" dirty="0" err="1" smtClean="0"/>
              <a:t>النشاط </a:t>
            </a:r>
            <a:r>
              <a:rPr lang="ar-SA" sz="3200" dirty="0" smtClean="0"/>
              <a:t>، ودون أن يؤثر ذلك على البداية المبكرة</a:t>
            </a:r>
            <a:r>
              <a:rPr lang="ar-IQ" sz="3200" dirty="0" smtClean="0"/>
              <a:t> ل</a:t>
            </a:r>
            <a:r>
              <a:rPr lang="ar-SA" sz="3200" dirty="0" smtClean="0"/>
              <a:t>مباشرة للأنشطة </a:t>
            </a:r>
            <a:r>
              <a:rPr lang="ar-SA" sz="3200" dirty="0" err="1" smtClean="0"/>
              <a:t>التالية .</a:t>
            </a:r>
            <a:endParaRPr lang="en-US" sz="3200" dirty="0" smtClean="0"/>
          </a:p>
          <a:p>
            <a:pPr algn="just"/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زاوية مطوية 4"/>
          <p:cNvSpPr/>
          <p:nvPr/>
        </p:nvSpPr>
        <p:spPr>
          <a:xfrm>
            <a:off x="3923928" y="548680"/>
            <a:ext cx="5040560" cy="792088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ربع نص 3"/>
          <p:cNvSpPr txBox="1"/>
          <p:nvPr/>
        </p:nvSpPr>
        <p:spPr>
          <a:xfrm>
            <a:off x="251520" y="620688"/>
            <a:ext cx="8496944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u="sng" dirty="0" smtClean="0">
                <a:solidFill>
                  <a:schemeClr val="bg1"/>
                </a:solidFill>
                <a:cs typeface="PT Bold Heading" pitchFamily="2" charset="-78"/>
              </a:rPr>
              <a:t>طريقتى </a:t>
            </a:r>
            <a:r>
              <a:rPr lang="ar-SA" sz="3200" u="sng" dirty="0" err="1" smtClean="0">
                <a:solidFill>
                  <a:schemeClr val="bg1"/>
                </a:solidFill>
                <a:cs typeface="PT Bold Heading" pitchFamily="2" charset="-78"/>
              </a:rPr>
              <a:t>بيرت</a:t>
            </a:r>
            <a:r>
              <a:rPr lang="ar-SA" sz="3200" u="sng" dirty="0" smtClean="0">
                <a:solidFill>
                  <a:schemeClr val="bg1"/>
                </a:solidFill>
                <a:cs typeface="PT Bold Heading" pitchFamily="2" charset="-78"/>
              </a:rPr>
              <a:t> والمسار </a:t>
            </a:r>
            <a:r>
              <a:rPr lang="ar-SA" sz="3200" u="sng" dirty="0" err="1" smtClean="0">
                <a:solidFill>
                  <a:schemeClr val="bg1"/>
                </a:solidFill>
                <a:cs typeface="PT Bold Heading" pitchFamily="2" charset="-78"/>
              </a:rPr>
              <a:t>الحرج :</a:t>
            </a:r>
            <a:r>
              <a:rPr lang="ar-SA" sz="3200" u="sng" dirty="0" smtClean="0">
                <a:solidFill>
                  <a:schemeClr val="bg1"/>
                </a:solidFill>
                <a:cs typeface="PT Bold Heading" pitchFamily="2" charset="-78"/>
              </a:rPr>
              <a:t> </a:t>
            </a:r>
            <a:endParaRPr lang="ar-IQ" sz="3200" u="sng" dirty="0" smtClean="0">
              <a:solidFill>
                <a:schemeClr val="bg1"/>
              </a:solidFill>
              <a:cs typeface="PT Bold Heading" pitchFamily="2" charset="-78"/>
            </a:endParaRPr>
          </a:p>
          <a:p>
            <a:pPr algn="just"/>
            <a:endParaRPr lang="en-US" sz="3200" u="sng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marL="365125" indent="-365125" algn="just"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ar-SA" sz="2400" dirty="0" smtClean="0"/>
              <a:t>تشير طريقة </a:t>
            </a:r>
            <a:r>
              <a:rPr lang="ar-SA" sz="2400" dirty="0" err="1" smtClean="0"/>
              <a:t>بيرت</a:t>
            </a:r>
            <a:r>
              <a:rPr lang="ar-SA" sz="2400" dirty="0" smtClean="0"/>
              <a:t> </a:t>
            </a:r>
            <a:r>
              <a:rPr lang="en-US" sz="2400" dirty="0" smtClean="0"/>
              <a:t>PERT</a:t>
            </a:r>
            <a:r>
              <a:rPr lang="ar-SA" sz="2400" dirty="0" smtClean="0"/>
              <a:t> ، والتى تمثل اختصاراً للطريقة الفنية لتقييم ومراجعة البرامج،</a:t>
            </a:r>
            <a:r>
              <a:rPr lang="ar-IQ" sz="2400" dirty="0" err="1" smtClean="0"/>
              <a:t>(</a:t>
            </a:r>
            <a:r>
              <a:rPr lang="ar-IQ" sz="2400" dirty="0" smtClean="0"/>
              <a:t> </a:t>
            </a:r>
            <a:r>
              <a:rPr lang="en-US" sz="2000" dirty="0" smtClean="0"/>
              <a:t>Program Evaluation and Review Technique</a:t>
            </a:r>
            <a:r>
              <a:rPr lang="ar-SA" sz="2400" dirty="0" smtClean="0"/>
              <a:t>) إلى الأسلوب الذى يمكن </a:t>
            </a:r>
            <a:r>
              <a:rPr lang="ar-IQ" sz="2400" dirty="0" smtClean="0"/>
              <a:t> </a:t>
            </a:r>
            <a:r>
              <a:rPr lang="ar-SA" sz="2400" dirty="0" smtClean="0"/>
              <a:t>الإدارة من تقييم ومراجعة برامج المشروعات الكبيرة واكتشاف أفضل السبل للوصول إلى أهداف البرامج بأعلى كفاءة </a:t>
            </a:r>
            <a:r>
              <a:rPr lang="ar-SA" sz="2400" dirty="0" err="1" smtClean="0"/>
              <a:t>ممكنة .</a:t>
            </a:r>
            <a:r>
              <a:rPr lang="ar-SA" sz="2400" dirty="0" smtClean="0"/>
              <a:t> </a:t>
            </a:r>
            <a:endParaRPr lang="en-US" sz="2400" dirty="0" smtClean="0"/>
          </a:p>
          <a:p>
            <a:pPr marL="365125" indent="-365125" algn="just"/>
            <a:endParaRPr lang="en-US" sz="2400" dirty="0" smtClean="0"/>
          </a:p>
          <a:p>
            <a:pPr marL="365125" indent="-365125" algn="just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ar-SA" sz="2400" dirty="0" smtClean="0"/>
              <a:t>أما أسلوب المسار الحرج </a:t>
            </a:r>
            <a:r>
              <a:rPr lang="en-US" sz="2400" dirty="0" smtClean="0"/>
              <a:t>CPM</a:t>
            </a:r>
            <a:r>
              <a:rPr lang="ar-SA" sz="2400" dirty="0" smtClean="0"/>
              <a:t> </a:t>
            </a:r>
            <a:r>
              <a:rPr lang="ar-SA" sz="2400" dirty="0" err="1" smtClean="0"/>
              <a:t>(</a:t>
            </a:r>
            <a:r>
              <a:rPr lang="en-US" sz="2000" dirty="0" smtClean="0"/>
              <a:t>Critical Path Method</a:t>
            </a:r>
            <a:r>
              <a:rPr lang="ar-SA" sz="2400" dirty="0" err="1" smtClean="0"/>
              <a:t>) </a:t>
            </a:r>
            <a:r>
              <a:rPr lang="ar-SA" sz="2400" dirty="0" smtClean="0"/>
              <a:t>، فهو أسلوب مماثل يهتم أساساً بدراسة العلاقة بين الوقت والتكاليف فى تنفيذ المشروعات والبرامج وإمكانيات الإحلال والتبادل </a:t>
            </a:r>
            <a:r>
              <a:rPr lang="ar-SA" sz="2400" dirty="0" err="1" smtClean="0"/>
              <a:t>بينهما </a:t>
            </a:r>
            <a:r>
              <a:rPr lang="ar-SA" sz="2400" dirty="0" smtClean="0"/>
              <a:t>، وصولاً إلى جعل وقت تنفيذها أقل ما </a:t>
            </a:r>
            <a:r>
              <a:rPr lang="ar-SA" sz="2400" dirty="0" err="1" smtClean="0"/>
              <a:t>يمكن .</a:t>
            </a:r>
            <a:r>
              <a:rPr lang="ar-SA" sz="2400" dirty="0" smtClean="0"/>
              <a:t> وقد طبقت هذه الطريقة ولأول مرة فى عمليات الصيانة بشركة </a:t>
            </a:r>
            <a:r>
              <a:rPr lang="en-US" sz="2000" dirty="0" err="1" smtClean="0"/>
              <a:t>Dupont</a:t>
            </a:r>
            <a:r>
              <a:rPr lang="ar-SA" sz="2400" dirty="0" smtClean="0"/>
              <a:t> الأمريكية عام </a:t>
            </a:r>
            <a:r>
              <a:rPr lang="ar-SA" sz="2400" dirty="0" err="1" smtClean="0"/>
              <a:t>1959 </a:t>
            </a:r>
            <a:r>
              <a:rPr lang="ar-SA" sz="2400" dirty="0" smtClean="0"/>
              <a:t>، وخفض الزمن غير المنتج من 125 ساعة إلى 93 </a:t>
            </a:r>
            <a:r>
              <a:rPr lang="ar-SA" sz="2400" dirty="0" err="1" smtClean="0"/>
              <a:t>ساعة .</a:t>
            </a:r>
            <a:r>
              <a:rPr lang="ar-SA" sz="2400" dirty="0" smtClean="0"/>
              <a:t> </a:t>
            </a:r>
            <a:endParaRPr lang="en-US" sz="2400" dirty="0" smtClean="0"/>
          </a:p>
          <a:p>
            <a:pPr algn="just"/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1043608" y="4149080"/>
            <a:ext cx="7920880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18552" y="476672"/>
            <a:ext cx="8964488" cy="86409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مربع نص 4"/>
          <p:cNvSpPr txBox="1"/>
          <p:nvPr/>
        </p:nvSpPr>
        <p:spPr>
          <a:xfrm>
            <a:off x="179512" y="476672"/>
            <a:ext cx="8784976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400" b="1" dirty="0" smtClean="0">
                <a:solidFill>
                  <a:schemeClr val="bg1"/>
                </a:solidFill>
              </a:rPr>
              <a:t>وقد وجدت الإدارة الحديثة فى أسلوبى </a:t>
            </a:r>
            <a:r>
              <a:rPr lang="ar-SA" sz="2400" b="1" dirty="0" err="1" smtClean="0">
                <a:solidFill>
                  <a:schemeClr val="bg1"/>
                </a:solidFill>
              </a:rPr>
              <a:t>بيرت</a:t>
            </a:r>
            <a:r>
              <a:rPr lang="ar-SA" sz="2400" b="1" dirty="0" smtClean="0">
                <a:solidFill>
                  <a:schemeClr val="bg1"/>
                </a:solidFill>
              </a:rPr>
              <a:t> والمسار الحرج أداتين هامتين للمساعدة فى تخطيط ومتابعة الكثير من أوجه </a:t>
            </a:r>
            <a:r>
              <a:rPr lang="ar-SA" sz="2400" b="1" dirty="0" err="1" smtClean="0">
                <a:solidFill>
                  <a:schemeClr val="bg1"/>
                </a:solidFill>
              </a:rPr>
              <a:t>الأنشطة </a:t>
            </a:r>
            <a:r>
              <a:rPr lang="ar-SA" sz="2400" b="1" dirty="0" smtClean="0">
                <a:solidFill>
                  <a:schemeClr val="bg1"/>
                </a:solidFill>
              </a:rPr>
              <a:t>، ومن </a:t>
            </a:r>
            <a:r>
              <a:rPr lang="ar-SA" sz="2400" b="1" dirty="0" err="1" smtClean="0">
                <a:solidFill>
                  <a:schemeClr val="bg1"/>
                </a:solidFill>
              </a:rPr>
              <a:t>أهمها :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endParaRPr lang="ar-IQ" sz="2400" b="1" dirty="0" smtClean="0">
              <a:solidFill>
                <a:schemeClr val="bg1"/>
              </a:solidFill>
            </a:endParaRPr>
          </a:p>
          <a:p>
            <a:pPr algn="just"/>
            <a:endParaRPr lang="en-US" sz="2400" dirty="0" smtClean="0"/>
          </a:p>
          <a:p>
            <a:pPr algn="just"/>
            <a:r>
              <a:rPr lang="ar-SA" sz="2400" dirty="0" smtClean="0"/>
              <a:t>- مشروعات </a:t>
            </a:r>
            <a:r>
              <a:rPr lang="ar-SA" sz="2400" dirty="0" err="1" smtClean="0"/>
              <a:t>المقاولات .</a:t>
            </a:r>
            <a:endParaRPr lang="en-US" sz="2400" dirty="0" smtClean="0"/>
          </a:p>
          <a:p>
            <a:pPr algn="just"/>
            <a:r>
              <a:rPr lang="ar-SA" sz="2400" dirty="0" smtClean="0"/>
              <a:t>- مشروعات تقديم المنشآت </a:t>
            </a:r>
            <a:r>
              <a:rPr lang="ar-SA" sz="2400" dirty="0" err="1" smtClean="0"/>
              <a:t>الجديدة .</a:t>
            </a:r>
            <a:endParaRPr lang="en-US" sz="2400" dirty="0" smtClean="0"/>
          </a:p>
          <a:p>
            <a:pPr algn="just"/>
            <a:r>
              <a:rPr lang="ar-SA" sz="2400" dirty="0" smtClean="0"/>
              <a:t>- مشروعات الصيانة والتجديد فى </a:t>
            </a:r>
            <a:r>
              <a:rPr lang="ar-SA" sz="2400" dirty="0" err="1" smtClean="0"/>
              <a:t>المصانع .</a:t>
            </a:r>
            <a:endParaRPr lang="en-US" sz="2400" dirty="0" smtClean="0"/>
          </a:p>
          <a:p>
            <a:pPr algn="just"/>
            <a:r>
              <a:rPr lang="ar-SA" sz="2400" dirty="0" smtClean="0"/>
              <a:t>- مشروعات إقامة الحاسبات </a:t>
            </a:r>
            <a:r>
              <a:rPr lang="ar-SA" sz="2400" dirty="0" err="1" smtClean="0"/>
              <a:t>الإلكترونية .</a:t>
            </a:r>
            <a:endParaRPr lang="en-US" sz="2400" dirty="0" smtClean="0"/>
          </a:p>
          <a:p>
            <a:pPr algn="just"/>
            <a:r>
              <a:rPr lang="ar-SA" sz="2400" dirty="0" smtClean="0"/>
              <a:t>- مشروعات البحوث </a:t>
            </a:r>
            <a:r>
              <a:rPr lang="ar-SA" sz="2400" dirty="0" err="1" smtClean="0"/>
              <a:t>الكبرى .</a:t>
            </a:r>
            <a:endParaRPr lang="en-US" sz="2400" dirty="0" smtClean="0"/>
          </a:p>
          <a:p>
            <a:pPr algn="just">
              <a:buFontTx/>
              <a:buChar char="-"/>
            </a:pPr>
            <a:r>
              <a:rPr lang="ar-SA" sz="2400" dirty="0" smtClean="0"/>
              <a:t>مشروعات إنتاج السلع الكبيرة </a:t>
            </a:r>
            <a:r>
              <a:rPr lang="ar-SA" sz="2400" dirty="0" err="1" smtClean="0"/>
              <a:t>كالسفن .</a:t>
            </a:r>
            <a:endParaRPr lang="ar-IQ" sz="2400" dirty="0" smtClean="0"/>
          </a:p>
          <a:p>
            <a:pPr algn="just">
              <a:buFontTx/>
              <a:buChar char="-"/>
            </a:pPr>
            <a:endParaRPr lang="ar-IQ" sz="2400" dirty="0" smtClean="0"/>
          </a:p>
          <a:p>
            <a:r>
              <a:rPr lang="ar-SA" sz="2400" b="1" dirty="0" smtClean="0">
                <a:solidFill>
                  <a:schemeClr val="bg1"/>
                </a:solidFill>
              </a:rPr>
              <a:t>ويمكن تلخيص أوجه الاختلافات بين طريقتى المسار الحرج </a:t>
            </a:r>
            <a:r>
              <a:rPr lang="ar-SA" sz="2400" b="1" dirty="0" err="1" smtClean="0">
                <a:solidFill>
                  <a:schemeClr val="bg1"/>
                </a:solidFill>
              </a:rPr>
              <a:t>وبيرت</a:t>
            </a:r>
            <a:r>
              <a:rPr lang="ar-SA" sz="2400" b="1" dirty="0" smtClean="0">
                <a:solidFill>
                  <a:schemeClr val="bg1"/>
                </a:solidFill>
              </a:rPr>
              <a:t>، فيما </a:t>
            </a:r>
            <a:r>
              <a:rPr lang="ar-SA" sz="2400" b="1" dirty="0" err="1" smtClean="0">
                <a:solidFill>
                  <a:schemeClr val="bg1"/>
                </a:solidFill>
              </a:rPr>
              <a:t>يلى :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endParaRPr lang="ar-IQ" sz="2400" b="1" dirty="0" smtClean="0">
              <a:solidFill>
                <a:schemeClr val="bg1"/>
              </a:solidFill>
            </a:endParaRPr>
          </a:p>
          <a:p>
            <a:endParaRPr lang="en-US" sz="2400" dirty="0" smtClean="0"/>
          </a:p>
          <a:p>
            <a:r>
              <a:rPr lang="ar-SA" sz="2400" dirty="0" smtClean="0"/>
              <a:t>- تبنى طريقة المسار الحرج </a:t>
            </a:r>
            <a:r>
              <a:rPr lang="ar-IQ" sz="2400" dirty="0" smtClean="0"/>
              <a:t>بالاعتماد على </a:t>
            </a:r>
            <a:r>
              <a:rPr lang="ar-SA" sz="2400" dirty="0" smtClean="0"/>
              <a:t> </a:t>
            </a:r>
            <a:r>
              <a:rPr lang="ar-SA" sz="2400" dirty="0" err="1" smtClean="0"/>
              <a:t>الأعمال </a:t>
            </a:r>
            <a:r>
              <a:rPr lang="ar-SA" sz="2400" dirty="0" smtClean="0"/>
              <a:t>( أو </a:t>
            </a:r>
            <a:r>
              <a:rPr lang="ar-SA" sz="2400" dirty="0" err="1" smtClean="0"/>
              <a:t>الفعاليات ) </a:t>
            </a:r>
            <a:r>
              <a:rPr lang="ar-SA" sz="2400" dirty="0" smtClean="0"/>
              <a:t>، بدلاً من </a:t>
            </a:r>
            <a:r>
              <a:rPr lang="ar-SA" sz="2400" dirty="0" err="1" smtClean="0"/>
              <a:t>الحوادث .</a:t>
            </a:r>
            <a:endParaRPr lang="en-US" sz="2400" dirty="0" smtClean="0"/>
          </a:p>
          <a:p>
            <a:pPr marL="182563" indent="-182563"/>
            <a:r>
              <a:rPr lang="ar-SA" sz="2400" dirty="0" err="1" smtClean="0"/>
              <a:t>-</a:t>
            </a:r>
            <a:r>
              <a:rPr lang="ar-SA" sz="2400" dirty="0" smtClean="0"/>
              <a:t> </a:t>
            </a:r>
            <a:r>
              <a:rPr lang="ar-IQ" sz="2400" dirty="0" smtClean="0"/>
              <a:t>في طريقة المسار الحرج لا</a:t>
            </a:r>
            <a:r>
              <a:rPr lang="ar-SA" sz="2400" dirty="0" smtClean="0"/>
              <a:t>ي</a:t>
            </a:r>
            <a:r>
              <a:rPr lang="ar-IQ" sz="2400" dirty="0" smtClean="0"/>
              <a:t>تم </a:t>
            </a:r>
            <a:r>
              <a:rPr lang="ar-SA" sz="2400" dirty="0" smtClean="0"/>
              <a:t>عمل </a:t>
            </a:r>
            <a:r>
              <a:rPr lang="ar-SA" sz="2400" dirty="0" err="1" smtClean="0"/>
              <a:t>تخصيصات</a:t>
            </a:r>
            <a:r>
              <a:rPr lang="ar-SA" sz="2400" dirty="0" smtClean="0"/>
              <a:t> </a:t>
            </a:r>
            <a:r>
              <a:rPr lang="ar-IQ" sz="2400" dirty="0" err="1" smtClean="0"/>
              <a:t>للاعمال</a:t>
            </a:r>
            <a:r>
              <a:rPr lang="ar-IQ" sz="2400" dirty="0" smtClean="0"/>
              <a:t> وذلك </a:t>
            </a:r>
            <a:r>
              <a:rPr lang="ar-SA" sz="2400" dirty="0" smtClean="0"/>
              <a:t>لعدم الحتمية فى التقديرات الزمنية للأعمال</a:t>
            </a:r>
            <a:r>
              <a:rPr lang="ar-IQ" sz="2400" dirty="0" err="1" smtClean="0"/>
              <a:t>.</a:t>
            </a:r>
            <a:endParaRPr lang="en-US" sz="2400" dirty="0" smtClean="0"/>
          </a:p>
          <a:p>
            <a:r>
              <a:rPr lang="ar-SA" sz="2400" dirty="0" smtClean="0"/>
              <a:t>- ترتبط الأزمنة بالتكاليف فى طريقة المسار </a:t>
            </a:r>
            <a:r>
              <a:rPr lang="ar-SA" sz="2400" dirty="0" err="1" smtClean="0"/>
              <a:t>الحرج .</a:t>
            </a:r>
            <a:endParaRPr lang="en-US" sz="2400" dirty="0" smtClean="0"/>
          </a:p>
          <a:p>
            <a:pPr algn="just"/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بيضاوي 6"/>
          <p:cNvSpPr/>
          <p:nvPr/>
        </p:nvSpPr>
        <p:spPr>
          <a:xfrm>
            <a:off x="8259648" y="5301208"/>
            <a:ext cx="504056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بيضاوي 5"/>
          <p:cNvSpPr/>
          <p:nvPr/>
        </p:nvSpPr>
        <p:spPr>
          <a:xfrm>
            <a:off x="8248600" y="4509120"/>
            <a:ext cx="504056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بيضاوي 4"/>
          <p:cNvSpPr/>
          <p:nvPr/>
        </p:nvSpPr>
        <p:spPr>
          <a:xfrm>
            <a:off x="8218120" y="1299240"/>
            <a:ext cx="504056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ربع نص 3"/>
          <p:cNvSpPr txBox="1"/>
          <p:nvPr/>
        </p:nvSpPr>
        <p:spPr>
          <a:xfrm>
            <a:off x="56768" y="224373"/>
            <a:ext cx="8733224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400" dirty="0" smtClean="0"/>
              <a:t>بالرغم من </a:t>
            </a:r>
            <a:r>
              <a:rPr lang="ar-IQ" sz="2400" dirty="0" err="1" smtClean="0"/>
              <a:t>الا</a:t>
            </a:r>
            <a:r>
              <a:rPr lang="ar-SA" sz="2400" dirty="0" err="1" smtClean="0"/>
              <a:t>ستخدام</a:t>
            </a:r>
            <a:r>
              <a:rPr lang="ar-SA" sz="2400" dirty="0" smtClean="0"/>
              <a:t> الواسع لأســـلوبى </a:t>
            </a:r>
            <a:r>
              <a:rPr lang="ar-SA" sz="2400" dirty="0" err="1" smtClean="0"/>
              <a:t>بيرت</a:t>
            </a:r>
            <a:r>
              <a:rPr lang="ar-SA" sz="2400" dirty="0" smtClean="0"/>
              <a:t> والمسار </a:t>
            </a:r>
            <a:r>
              <a:rPr lang="ar-SA" sz="2400" dirty="0" err="1" smtClean="0"/>
              <a:t>الحرج </a:t>
            </a:r>
            <a:r>
              <a:rPr lang="ar-SA" sz="2400" dirty="0" smtClean="0"/>
              <a:t>، إلا أن هناك بعض المشكلات التى تصاحب استخدامهما </a:t>
            </a:r>
            <a:r>
              <a:rPr lang="ar-IQ" sz="2400" dirty="0" err="1" smtClean="0"/>
              <a:t>،</a:t>
            </a:r>
            <a:r>
              <a:rPr lang="ar-SA" sz="2400" dirty="0" smtClean="0"/>
              <a:t> ومن </a:t>
            </a:r>
            <a:r>
              <a:rPr lang="ar-IQ" sz="2400" dirty="0" smtClean="0"/>
              <a:t>اهمها </a:t>
            </a:r>
            <a:r>
              <a:rPr lang="ar-SA" sz="2400" dirty="0" err="1" smtClean="0"/>
              <a:t>:</a:t>
            </a:r>
            <a:endParaRPr lang="ar-IQ" sz="2400" dirty="0" smtClean="0"/>
          </a:p>
          <a:p>
            <a:pPr algn="just"/>
            <a:endParaRPr lang="ar-IQ" sz="2400" dirty="0" smtClean="0"/>
          </a:p>
          <a:p>
            <a:pPr marL="625475" indent="-625475" algn="just"/>
            <a:r>
              <a:rPr lang="ar-SA" sz="2400" dirty="0" err="1" smtClean="0"/>
              <a:t>أولاً </a:t>
            </a:r>
            <a:r>
              <a:rPr lang="ar-SA" sz="2400" dirty="0" smtClean="0"/>
              <a:t>: أن كلاً من </a:t>
            </a:r>
            <a:r>
              <a:rPr lang="ar-SA" sz="2400" dirty="0" err="1" smtClean="0"/>
              <a:t>بيرت</a:t>
            </a:r>
            <a:r>
              <a:rPr lang="ar-SA" sz="2400" dirty="0" smtClean="0"/>
              <a:t> والمسار الحرج يقوم على عدد من الافتراضات التى لا يتوقع تحقيقها فى جميع </a:t>
            </a:r>
            <a:r>
              <a:rPr lang="ar-SA" sz="2400" dirty="0" err="1" smtClean="0"/>
              <a:t>الحالات </a:t>
            </a:r>
            <a:r>
              <a:rPr lang="ar-SA" sz="2400" dirty="0" smtClean="0"/>
              <a:t>، ومن أهم هذه </a:t>
            </a:r>
            <a:r>
              <a:rPr lang="ar-SA" sz="2400" dirty="0" err="1" smtClean="0"/>
              <a:t>الافتراضات :</a:t>
            </a:r>
            <a:r>
              <a:rPr lang="ar-SA" sz="2400" dirty="0" smtClean="0"/>
              <a:t> </a:t>
            </a:r>
            <a:endParaRPr lang="en-US" sz="2400" dirty="0" smtClean="0"/>
          </a:p>
          <a:p>
            <a:pPr marL="625475" indent="-625475" algn="just"/>
            <a:endParaRPr lang="en-US" sz="2400" dirty="0" smtClean="0"/>
          </a:p>
          <a:p>
            <a:pPr marL="365125" indent="-365125" algn="just"/>
            <a:r>
              <a:rPr lang="ar-SA" sz="2000" b="1" dirty="0" smtClean="0"/>
              <a:t>1- افتراض أن أى مشروع يمكن تقسيمه مقدماً إلى عدد من الأنشطة المستقلة لكل منها بداية واضحة ونهاية </a:t>
            </a:r>
            <a:r>
              <a:rPr lang="ar-SA" sz="2000" b="1" dirty="0" err="1" smtClean="0"/>
              <a:t>محددة .</a:t>
            </a:r>
            <a:endParaRPr lang="en-US" sz="2000" b="1" dirty="0" smtClean="0"/>
          </a:p>
          <a:p>
            <a:pPr marL="365125" indent="-365125" algn="just"/>
            <a:r>
              <a:rPr lang="ar-SA" sz="2000" b="1" dirty="0" smtClean="0"/>
              <a:t>2- افتراض المعرفة الكاملة والدقيقة لعلاقات التتابع بين </a:t>
            </a:r>
            <a:r>
              <a:rPr lang="ar-SA" sz="2000" b="1" dirty="0" err="1" smtClean="0"/>
              <a:t>الأنشطة </a:t>
            </a:r>
            <a:r>
              <a:rPr lang="ar-SA" sz="2000" b="1" dirty="0" smtClean="0"/>
              <a:t>، مما يجعل فى الإمكان ترجمتها فى شكل هندسى </a:t>
            </a:r>
            <a:r>
              <a:rPr lang="ar-SA" sz="2000" b="1" dirty="0" err="1" smtClean="0"/>
              <a:t>مقدماً .</a:t>
            </a:r>
            <a:endParaRPr lang="en-US" sz="2000" b="1" dirty="0" smtClean="0"/>
          </a:p>
          <a:p>
            <a:pPr algn="just"/>
            <a:r>
              <a:rPr lang="ar-SA" sz="2000" b="1" dirty="0" smtClean="0"/>
              <a:t>3- افتراض المقدرة على تقدير الوقت المتوقع لكل نشاط مقدماً.</a:t>
            </a:r>
            <a:endParaRPr lang="en-US" sz="2000" b="1" dirty="0" smtClean="0"/>
          </a:p>
          <a:p>
            <a:pPr marL="274638" indent="-274638" algn="just"/>
            <a:r>
              <a:rPr lang="ar-SA" sz="2000" b="1" dirty="0" smtClean="0"/>
              <a:t>4- الافتراض من أن التكاليف تتناسب خطياً مع فترة استمرار النشاط فى نموذج المسار </a:t>
            </a:r>
            <a:r>
              <a:rPr lang="ar-SA" sz="2000" b="1" dirty="0" err="1" smtClean="0"/>
              <a:t>الحرج .</a:t>
            </a:r>
            <a:endParaRPr lang="ar-IQ" sz="2000" b="1" dirty="0" smtClean="0"/>
          </a:p>
          <a:p>
            <a:pPr marL="274638" indent="-274638" algn="just"/>
            <a:endParaRPr lang="en-US" sz="2400" dirty="0" smtClean="0"/>
          </a:p>
          <a:p>
            <a:pPr marL="533400" indent="-533400" algn="just"/>
            <a:r>
              <a:rPr lang="ar-SA" sz="2400" dirty="0" err="1" smtClean="0"/>
              <a:t>ثانياً </a:t>
            </a:r>
            <a:r>
              <a:rPr lang="ar-SA" sz="2400" dirty="0" smtClean="0"/>
              <a:t>: أن تكاليف استخدام كل من </a:t>
            </a:r>
            <a:r>
              <a:rPr lang="ar-SA" sz="2400" dirty="0" err="1" smtClean="0"/>
              <a:t>بيرت</a:t>
            </a:r>
            <a:r>
              <a:rPr lang="ar-SA" sz="2400" dirty="0" smtClean="0"/>
              <a:t> والمسار </a:t>
            </a:r>
            <a:r>
              <a:rPr lang="ar-SA" sz="2400" dirty="0" err="1" smtClean="0"/>
              <a:t>الحرج </a:t>
            </a:r>
            <a:r>
              <a:rPr lang="ar-SA" sz="2400" dirty="0" smtClean="0"/>
              <a:t>، قد لا تستطيع الشركات الصغيرة </a:t>
            </a:r>
            <a:r>
              <a:rPr lang="ar-SA" sz="2400" dirty="0" err="1" smtClean="0"/>
              <a:t>تحملها .</a:t>
            </a:r>
            <a:r>
              <a:rPr lang="ar-SA" sz="2400" dirty="0" smtClean="0"/>
              <a:t> ومن ثم فالفائدة مقصورة فقط على الوحدات التنظيمية الكبيرة</a:t>
            </a:r>
            <a:endParaRPr lang="en-US" sz="2400" dirty="0" smtClean="0"/>
          </a:p>
          <a:p>
            <a:pPr marL="533400" indent="-533400" algn="just"/>
            <a:r>
              <a:rPr lang="ar-SA" sz="2400" dirty="0" err="1" smtClean="0"/>
              <a:t>ثالثاً </a:t>
            </a:r>
            <a:r>
              <a:rPr lang="ar-SA" sz="2400" dirty="0" smtClean="0"/>
              <a:t>: أن حسابات الوقت والتكلفة فى جداول </a:t>
            </a:r>
            <a:r>
              <a:rPr lang="ar-SA" sz="2400" dirty="0" err="1" smtClean="0"/>
              <a:t>بيرت</a:t>
            </a:r>
            <a:r>
              <a:rPr lang="ar-SA" sz="2400" dirty="0" smtClean="0"/>
              <a:t> والمسار الحرج بالنسبة للمشروعات </a:t>
            </a:r>
            <a:r>
              <a:rPr lang="ar-SA" sz="2400" dirty="0" err="1" smtClean="0"/>
              <a:t>الكبيرة </a:t>
            </a:r>
            <a:r>
              <a:rPr lang="ar-SA" sz="2400" dirty="0" smtClean="0"/>
              <a:t>، تستلزم حاسبات </a:t>
            </a:r>
            <a:r>
              <a:rPr lang="ar-SA" sz="2400" dirty="0" err="1" smtClean="0"/>
              <a:t>إلكترونية </a:t>
            </a:r>
            <a:r>
              <a:rPr lang="ar-SA" sz="2400" dirty="0" smtClean="0"/>
              <a:t>، وقد لا يتوفر استخدامها فى كل </a:t>
            </a:r>
            <a:r>
              <a:rPr lang="ar-SA" sz="2400" dirty="0" err="1" smtClean="0"/>
              <a:t>وقت 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-1526229" y="66114"/>
            <a:ext cx="1067022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مثــــــال :</a:t>
            </a:r>
            <a:r>
              <a:rPr kumimoji="0" lang="ar-SA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تتم الأنشطة التالية فى أحد المصانع الصغرى وفقاً للبيانات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التالية :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1547664" y="1340771"/>
          <a:ext cx="5904657" cy="5181208"/>
        </p:xfrm>
        <a:graphic>
          <a:graphicData uri="http://schemas.openxmlformats.org/drawingml/2006/table">
            <a:tbl>
              <a:tblPr rtl="1"/>
              <a:tblGrid>
                <a:gridCol w="1769831"/>
                <a:gridCol w="2364995"/>
                <a:gridCol w="1769831"/>
              </a:tblGrid>
              <a:tr h="792088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اسم النشاط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رقم حدث البداية وحدث النهـــــاية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الوقت المقدر بالأيـــــــــام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أ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( 1 – 2 )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6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ب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24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2400" b="1" dirty="0" err="1">
                          <a:latin typeface="Times New Roman"/>
                          <a:ea typeface="Times New Roman"/>
                          <a:cs typeface="AF_Najed"/>
                        </a:rPr>
                        <a:t>3 )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جـ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24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2400" b="1" dirty="0" err="1">
                          <a:latin typeface="Times New Roman"/>
                          <a:ea typeface="Times New Roman"/>
                          <a:cs typeface="AF_Najed"/>
                        </a:rPr>
                        <a:t>5 )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1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د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2400" b="1" dirty="0" err="1">
                          <a:latin typeface="Times New Roman"/>
                          <a:ea typeface="Times New Roman"/>
                          <a:cs typeface="AF_Najed"/>
                        </a:rPr>
                        <a:t>2 </a:t>
                      </a: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2400" b="1" dirty="0" err="1">
                          <a:latin typeface="Times New Roman"/>
                          <a:ea typeface="Times New Roman"/>
                          <a:cs typeface="AF_Najed"/>
                        </a:rPr>
                        <a:t>6 )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هـ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( 3 – 4 )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4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و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( 4 – 6 )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ز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( 5 – 6 )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ح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( 5 – 8 )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12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ط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( 6 – 7 )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3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ى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Times New Roman"/>
                          <a:ea typeface="Times New Roman"/>
                          <a:cs typeface="AF_Najed"/>
                        </a:rPr>
                        <a:t>( 7 – 8 )</a:t>
                      </a:r>
                      <a:endParaRPr lang="en-US" sz="18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AF_Najed"/>
                        </a:rPr>
                        <a:t>8</a:t>
                      </a:r>
                      <a:endParaRPr lang="en-US" sz="18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ذو زوايا قطرية مستديرة 5"/>
          <p:cNvSpPr/>
          <p:nvPr/>
        </p:nvSpPr>
        <p:spPr>
          <a:xfrm>
            <a:off x="5292080" y="2132856"/>
            <a:ext cx="3672408" cy="576064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ربع نص 3"/>
          <p:cNvSpPr txBox="1"/>
          <p:nvPr/>
        </p:nvSpPr>
        <p:spPr>
          <a:xfrm>
            <a:off x="323528" y="260648"/>
            <a:ext cx="856895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err="1" smtClean="0"/>
              <a:t>والمطلوب :</a:t>
            </a:r>
            <a:endParaRPr lang="en-US" sz="2000" dirty="0" smtClean="0"/>
          </a:p>
          <a:p>
            <a:r>
              <a:rPr lang="ar-SA" sz="2000" dirty="0" smtClean="0"/>
              <a:t>- إعداد شبكة تصور المشروع </a:t>
            </a:r>
            <a:r>
              <a:rPr lang="ar-SA" sz="2000" dirty="0" err="1" smtClean="0"/>
              <a:t>بطريقة </a:t>
            </a:r>
            <a:r>
              <a:rPr lang="ar-SA" sz="2000" dirty="0" smtClean="0"/>
              <a:t>"النشاط على </a:t>
            </a:r>
            <a:r>
              <a:rPr lang="ar-SA" sz="2000" dirty="0" err="1" smtClean="0"/>
              <a:t>السهم" ؟ .</a:t>
            </a:r>
            <a:endParaRPr lang="en-US" sz="2000" dirty="0" smtClean="0"/>
          </a:p>
          <a:p>
            <a:r>
              <a:rPr lang="ar-SA" sz="2000" dirty="0" smtClean="0"/>
              <a:t>- احتساب الأوقات المبكرة والمتأخرة لبدايات الأنشطة </a:t>
            </a:r>
            <a:r>
              <a:rPr lang="ar-SA" sz="2000" dirty="0" err="1" smtClean="0"/>
              <a:t>ونهاياتها ؟.</a:t>
            </a:r>
            <a:endParaRPr lang="en-US" sz="2000" dirty="0" smtClean="0"/>
          </a:p>
          <a:p>
            <a:r>
              <a:rPr lang="ar-SA" sz="2000" dirty="0" smtClean="0"/>
              <a:t>- بيان ما الأنشطة </a:t>
            </a:r>
            <a:r>
              <a:rPr lang="ar-SA" sz="2000" dirty="0" err="1" smtClean="0"/>
              <a:t>الحرجة ؟</a:t>
            </a:r>
            <a:endParaRPr lang="ar-IQ" sz="2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0" y="1700808"/>
            <a:ext cx="8964488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err="1" smtClean="0"/>
              <a:t>الحــــــــــل :</a:t>
            </a:r>
            <a:endParaRPr lang="en-US" b="1" u="sng" dirty="0" smtClean="0"/>
          </a:p>
          <a:p>
            <a:endParaRPr lang="en-US" dirty="0" smtClean="0"/>
          </a:p>
          <a:p>
            <a:r>
              <a:rPr lang="ar-SA" b="1" u="sng" dirty="0" err="1" smtClean="0"/>
              <a:t>أولاً </a:t>
            </a:r>
            <a:r>
              <a:rPr lang="ar-SA" b="1" u="sng" dirty="0" smtClean="0"/>
              <a:t>-  إعداد شبكة الأعمال لأنشطة </a:t>
            </a:r>
            <a:r>
              <a:rPr lang="ar-SA" b="1" u="sng" dirty="0" err="1" smtClean="0"/>
              <a:t>المشروع :</a:t>
            </a:r>
            <a:r>
              <a:rPr lang="ar-SA" b="1" u="sng" dirty="0" smtClean="0"/>
              <a:t> </a:t>
            </a:r>
            <a:endParaRPr lang="en-US" b="1" u="sng" dirty="0" smtClean="0"/>
          </a:p>
          <a:p>
            <a:endParaRPr lang="en-US" dirty="0" smtClean="0"/>
          </a:p>
          <a:p>
            <a:r>
              <a:rPr lang="ar-SA" sz="2000" b="1" dirty="0" smtClean="0"/>
              <a:t>هناك أسلوبان لرسم شبكات الأعمال </a:t>
            </a:r>
            <a:r>
              <a:rPr lang="ar-IQ" sz="2000" b="1" dirty="0" err="1" smtClean="0"/>
              <a:t>:-</a:t>
            </a:r>
            <a:endParaRPr lang="ar-IQ" sz="2000" b="1" dirty="0" smtClean="0"/>
          </a:p>
          <a:p>
            <a:r>
              <a:rPr lang="ar-IQ" sz="2000" b="1" dirty="0" err="1" smtClean="0"/>
              <a:t>-</a:t>
            </a:r>
            <a:r>
              <a:rPr lang="ar-IQ" sz="2000" b="1" dirty="0" smtClean="0"/>
              <a:t> </a:t>
            </a:r>
            <a:r>
              <a:rPr lang="ar-SA" sz="2000" b="1" dirty="0" smtClean="0"/>
              <a:t> أحدهما يسمى بأسلوب </a:t>
            </a:r>
            <a:r>
              <a:rPr lang="en-US" sz="2000" b="1" dirty="0" smtClean="0"/>
              <a:t>“ </a:t>
            </a:r>
            <a:r>
              <a:rPr lang="ar-SA" sz="2000" b="1" dirty="0" smtClean="0"/>
              <a:t>النشاط على السهم</a:t>
            </a:r>
            <a:r>
              <a:rPr lang="en-US" sz="2000" b="1" dirty="0" smtClean="0"/>
              <a:t>   Activity on Arrow / </a:t>
            </a:r>
            <a:r>
              <a:rPr lang="ar-SA" sz="2000" b="1" dirty="0" err="1" smtClean="0"/>
              <a:t>"</a:t>
            </a:r>
            <a:r>
              <a:rPr lang="ar-IQ" sz="2000" b="1" dirty="0" err="1" smtClean="0"/>
              <a:t>.</a:t>
            </a:r>
            <a:endParaRPr lang="ar-IQ" sz="2000" b="1" dirty="0" smtClean="0"/>
          </a:p>
          <a:p>
            <a:pPr>
              <a:buFontTx/>
              <a:buChar char="-"/>
            </a:pPr>
            <a:r>
              <a:rPr lang="ar-SA" sz="2000" b="1" dirty="0" smtClean="0"/>
              <a:t>والآخر يمثل أسلوباً بديلاً لإعداد الشبكات </a:t>
            </a:r>
            <a:r>
              <a:rPr lang="ar-SA" sz="2000" b="1" dirty="0" err="1" smtClean="0"/>
              <a:t>يسمى </a:t>
            </a:r>
            <a:r>
              <a:rPr lang="ar-SA" sz="2000" b="1" dirty="0" smtClean="0"/>
              <a:t>"النشاط على </a:t>
            </a:r>
            <a:r>
              <a:rPr lang="ar-SA" sz="2000" b="1" dirty="0" err="1" smtClean="0"/>
              <a:t>الدائرة".</a:t>
            </a:r>
            <a:r>
              <a:rPr lang="ar-SA" sz="2000" b="1" dirty="0" smtClean="0"/>
              <a:t> </a:t>
            </a:r>
            <a:r>
              <a:rPr lang="ar-SA" sz="2000" b="1" dirty="0" err="1" smtClean="0"/>
              <a:t>"</a:t>
            </a:r>
            <a:r>
              <a:rPr lang="en-US" sz="2000" b="1" dirty="0" smtClean="0"/>
              <a:t>Activity on Node</a:t>
            </a:r>
            <a:r>
              <a:rPr lang="ar-SA" sz="2000" b="1" dirty="0" err="1" smtClean="0"/>
              <a:t>"</a:t>
            </a:r>
            <a:endParaRPr lang="ar-IQ" sz="2000" b="1" dirty="0" smtClean="0"/>
          </a:p>
          <a:p>
            <a:endParaRPr lang="en-US" dirty="0" smtClean="0"/>
          </a:p>
          <a:p>
            <a:pPr algn="just"/>
            <a:r>
              <a:rPr lang="ar-SA" sz="2000" dirty="0" smtClean="0"/>
              <a:t>وفى الأسلوب الأول المسمى بالنشاط على السهم</a:t>
            </a:r>
            <a:r>
              <a:rPr lang="ar-IQ" sz="2000" dirty="0" smtClean="0"/>
              <a:t> </a:t>
            </a:r>
            <a:r>
              <a:rPr lang="ar-IQ" sz="2000" dirty="0" err="1" smtClean="0"/>
              <a:t>،</a:t>
            </a:r>
            <a:r>
              <a:rPr lang="ar-IQ" sz="2000" dirty="0" smtClean="0"/>
              <a:t> </a:t>
            </a:r>
            <a:r>
              <a:rPr lang="ar-SA" sz="2000" dirty="0" smtClean="0"/>
              <a:t>يعبر كل سهم عن نشاط </a:t>
            </a:r>
            <a:r>
              <a:rPr lang="ar-SA" sz="2000" dirty="0" err="1" smtClean="0"/>
              <a:t>معين </a:t>
            </a:r>
            <a:r>
              <a:rPr lang="ar-SA" sz="2000" dirty="0" smtClean="0"/>
              <a:t>، وتعبر الدوائر عن </a:t>
            </a:r>
            <a:r>
              <a:rPr lang="ar-SA" sz="2000" dirty="0" err="1" smtClean="0"/>
              <a:t>أحداث </a:t>
            </a:r>
            <a:r>
              <a:rPr lang="ar-SA" sz="2000" dirty="0" smtClean="0"/>
              <a:t>( إما بدايات للأنشطة أو </a:t>
            </a:r>
            <a:r>
              <a:rPr lang="ar-SA" sz="2000" dirty="0" err="1" smtClean="0"/>
              <a:t>نهايات ) .</a:t>
            </a:r>
            <a:r>
              <a:rPr lang="ar-SA" sz="2000" dirty="0" smtClean="0"/>
              <a:t> ووفقاً لهذا الأسلوب اتضحت الحاجة إلى استخدام أنشطة وهمية </a:t>
            </a:r>
            <a:r>
              <a:rPr lang="en-US" sz="2000" dirty="0" smtClean="0"/>
              <a:t>Dummy </a:t>
            </a:r>
            <a:r>
              <a:rPr lang="ar-SA" sz="2000" dirty="0" smtClean="0"/>
              <a:t> فى حالات متعددة لتوفير الاتساق فى </a:t>
            </a:r>
            <a:r>
              <a:rPr lang="ar-SA" sz="2000" dirty="0" err="1" smtClean="0"/>
              <a:t>الشبكة </a:t>
            </a:r>
            <a:r>
              <a:rPr lang="ar-SA" sz="2000" dirty="0" smtClean="0"/>
              <a:t>، ولكن استخدام هذه الأنشطة يعقد فى إعداد الشبكة وخاصة عند احتساب المسار </a:t>
            </a:r>
            <a:r>
              <a:rPr lang="ar-SA" sz="2000" dirty="0" err="1" smtClean="0"/>
              <a:t>الحرج .</a:t>
            </a:r>
            <a:r>
              <a:rPr lang="ar-SA" sz="2000" dirty="0" smtClean="0"/>
              <a:t> ومن هنا بدأ الاتجاه لاستخدام أسلوب بديل لإعداد الشبكات يسمى بالنشاط على </a:t>
            </a:r>
            <a:r>
              <a:rPr lang="ar-SA" sz="2000" dirty="0" err="1" smtClean="0"/>
              <a:t>الدائرة </a:t>
            </a:r>
            <a:r>
              <a:rPr lang="ar-SA" sz="2000" dirty="0" smtClean="0"/>
              <a:t>، وفيه تعبر الدائرة عن </a:t>
            </a:r>
            <a:r>
              <a:rPr lang="ar-SA" sz="2000" dirty="0" err="1" smtClean="0"/>
              <a:t>النشاط </a:t>
            </a:r>
            <a:r>
              <a:rPr lang="ar-SA" sz="2000" dirty="0" smtClean="0"/>
              <a:t>، وتمثل الأسهم علاقات التتابع بين </a:t>
            </a:r>
            <a:r>
              <a:rPr lang="ar-SA" sz="2000" dirty="0" err="1" smtClean="0"/>
              <a:t>الأنشطة </a:t>
            </a:r>
            <a:r>
              <a:rPr lang="ar-SA" sz="2000" dirty="0" smtClean="0"/>
              <a:t>، كما يشير رأس السهم إلى النشاط التالى للنشاط السابق له مباشرة </a:t>
            </a:r>
            <a:r>
              <a:rPr lang="ar-SA" sz="2000" dirty="0" err="1" smtClean="0"/>
              <a:t>وهكذا .</a:t>
            </a:r>
            <a:endParaRPr lang="en-US" sz="2000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ذو زوايا قطرية مستديرة 16"/>
          <p:cNvSpPr/>
          <p:nvPr/>
        </p:nvSpPr>
        <p:spPr>
          <a:xfrm>
            <a:off x="251520" y="260648"/>
            <a:ext cx="5256584" cy="1080120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580112" y="260648"/>
          <a:ext cx="3168351" cy="3367864"/>
        </p:xfrm>
        <a:graphic>
          <a:graphicData uri="http://schemas.openxmlformats.org/drawingml/2006/table">
            <a:tbl>
              <a:tblPr rtl="1"/>
              <a:tblGrid>
                <a:gridCol w="949665"/>
                <a:gridCol w="1269021"/>
                <a:gridCol w="949665"/>
              </a:tblGrid>
              <a:tr h="441784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اسم النشاط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رقم حدث البداية وحدث النهـــــاية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F_Najed"/>
                        </a:rPr>
                        <a:t>الوقت المقدر بالأيـــــــــام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أ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( 1 – 2 )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ب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3 )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جـ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1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5 )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د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(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2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– </a:t>
                      </a:r>
                      <a:r>
                        <a:rPr lang="ar-SA" sz="1600" b="1" dirty="0" err="1">
                          <a:latin typeface="Times New Roman"/>
                          <a:ea typeface="Times New Roman"/>
                          <a:cs typeface="AF_Najed"/>
                        </a:rPr>
                        <a:t>6 )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2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هـ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( 3 – 4 )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4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و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( 4 – 6 )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ز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( 5 – 6 )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5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ح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( 5 – 8 )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12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ط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( 6 – 7 )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57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ى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Times New Roman"/>
                          <a:ea typeface="Times New Roman"/>
                          <a:cs typeface="AF_Najed"/>
                        </a:rPr>
                        <a:t>( 7 – 8 )</a:t>
                      </a:r>
                      <a:endParaRPr lang="en-US" sz="1200" b="1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AF_Najed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251520" y="332656"/>
            <a:ext cx="51480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b="1" dirty="0" smtClean="0"/>
              <a:t>وفى مثالنا</a:t>
            </a:r>
            <a:r>
              <a:rPr lang="en-US" b="1" dirty="0" smtClean="0"/>
              <a:t> </a:t>
            </a:r>
            <a:r>
              <a:rPr lang="ar-IQ" b="1" dirty="0" smtClean="0"/>
              <a:t>هذا سوف</a:t>
            </a:r>
            <a:r>
              <a:rPr lang="ar-SA" b="1" dirty="0" smtClean="0"/>
              <a:t> – نستخدم الأسلوب الأول المسمى </a:t>
            </a:r>
            <a:r>
              <a:rPr lang="ar-SA" b="1" u="sng" dirty="0" smtClean="0"/>
              <a:t>بالنشاط على </a:t>
            </a:r>
            <a:r>
              <a:rPr lang="ar-SA" b="1" u="sng" dirty="0" err="1" smtClean="0"/>
              <a:t>السهم </a:t>
            </a:r>
            <a:r>
              <a:rPr lang="ar-SA" b="1" dirty="0" smtClean="0"/>
              <a:t>، فى إعداد شبكة الأعمال لأنشطة المشروع المذكورة </a:t>
            </a:r>
            <a:r>
              <a:rPr lang="ar-SA" b="1" dirty="0" err="1" smtClean="0"/>
              <a:t>كالتالى :</a:t>
            </a:r>
            <a:endParaRPr lang="en-US" b="1" dirty="0" smtClean="0"/>
          </a:p>
        </p:txBody>
      </p:sp>
      <p:sp>
        <p:nvSpPr>
          <p:cNvPr id="6" name="شكل بيضاوي 5"/>
          <p:cNvSpPr/>
          <p:nvPr/>
        </p:nvSpPr>
        <p:spPr>
          <a:xfrm>
            <a:off x="1043608" y="4581128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7" name="شكل بيضاوي 6"/>
          <p:cNvSpPr/>
          <p:nvPr/>
        </p:nvSpPr>
        <p:spPr>
          <a:xfrm>
            <a:off x="3491880" y="4581128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2</a:t>
            </a:r>
            <a:endParaRPr lang="ar-IQ" sz="2800" b="1" dirty="0"/>
          </a:p>
        </p:txBody>
      </p:sp>
      <p:cxnSp>
        <p:nvCxnSpPr>
          <p:cNvPr id="10" name="رابط كسهم مستقيم 9"/>
          <p:cNvCxnSpPr>
            <a:stCxn id="6" idx="6"/>
            <a:endCxn id="7" idx="2"/>
          </p:cNvCxnSpPr>
          <p:nvPr/>
        </p:nvCxnSpPr>
        <p:spPr>
          <a:xfrm>
            <a:off x="1475656" y="4833156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1756832" y="4460736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6 ايام </a:t>
            </a:r>
            <a:endParaRPr lang="ar-IQ" b="1" dirty="0"/>
          </a:p>
        </p:txBody>
      </p:sp>
      <p:sp>
        <p:nvSpPr>
          <p:cNvPr id="12" name="شكل بيضاوي 11"/>
          <p:cNvSpPr/>
          <p:nvPr/>
        </p:nvSpPr>
        <p:spPr>
          <a:xfrm>
            <a:off x="2339752" y="3573016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3</a:t>
            </a:r>
            <a:endParaRPr lang="ar-IQ" sz="2800" b="1" dirty="0"/>
          </a:p>
        </p:txBody>
      </p:sp>
      <p:cxnSp>
        <p:nvCxnSpPr>
          <p:cNvPr id="13" name="رابط كسهم مستقيم 12"/>
          <p:cNvCxnSpPr>
            <a:stCxn id="6" idx="6"/>
          </p:cNvCxnSpPr>
          <p:nvPr/>
        </p:nvCxnSpPr>
        <p:spPr>
          <a:xfrm flipV="1">
            <a:off x="1475656" y="3941440"/>
            <a:ext cx="872480" cy="8917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مربع نص 15"/>
          <p:cNvSpPr txBox="1"/>
          <p:nvPr/>
        </p:nvSpPr>
        <p:spPr>
          <a:xfrm rot="18828891">
            <a:off x="1122631" y="4091699"/>
            <a:ext cx="12886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18" name="شكل بيضاوي 17"/>
          <p:cNvSpPr/>
          <p:nvPr/>
        </p:nvSpPr>
        <p:spPr>
          <a:xfrm>
            <a:off x="1979712" y="544522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5</a:t>
            </a:r>
            <a:endParaRPr lang="ar-IQ" sz="2800" b="1" dirty="0"/>
          </a:p>
        </p:txBody>
      </p:sp>
      <p:cxnSp>
        <p:nvCxnSpPr>
          <p:cNvPr id="19" name="رابط كسهم مستقيم 18"/>
          <p:cNvCxnSpPr/>
          <p:nvPr/>
        </p:nvCxnSpPr>
        <p:spPr>
          <a:xfrm>
            <a:off x="1464608" y="4853920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مربع نص 19"/>
          <p:cNvSpPr txBox="1"/>
          <p:nvPr/>
        </p:nvSpPr>
        <p:spPr>
          <a:xfrm rot="3279789">
            <a:off x="899038" y="5101735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1 يوم</a:t>
            </a:r>
            <a:endParaRPr lang="ar-IQ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0" y="1556792"/>
            <a:ext cx="5364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err="1" smtClean="0"/>
              <a:t>النشاط </a:t>
            </a:r>
            <a:r>
              <a:rPr lang="ar-IQ" b="1" dirty="0" smtClean="0"/>
              <a:t>(أ) يتجه من بداية الحدث من 1 الى 2 و بقيمة مقدارها 6 </a:t>
            </a:r>
            <a:r>
              <a:rPr lang="ar-IQ" b="1" dirty="0" err="1" smtClean="0"/>
              <a:t>يام</a:t>
            </a:r>
            <a:endParaRPr lang="ar-IQ" b="1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0" y="1988840"/>
            <a:ext cx="5364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err="1" smtClean="0"/>
              <a:t>النشاط </a:t>
            </a:r>
            <a:r>
              <a:rPr lang="ar-IQ" b="1" dirty="0" smtClean="0"/>
              <a:t>(ب) يتجه من بداية الحدث من 1 الى 3 و بقيمة مقدارها 2 يوم</a:t>
            </a:r>
            <a:endParaRPr lang="ar-IQ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5496" y="2339588"/>
            <a:ext cx="5364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err="1" smtClean="0"/>
              <a:t>النشاط </a:t>
            </a:r>
            <a:r>
              <a:rPr lang="ar-IQ" b="1" dirty="0" smtClean="0"/>
              <a:t>(</a:t>
            </a:r>
            <a:r>
              <a:rPr lang="ar-IQ" b="1" dirty="0" err="1" smtClean="0"/>
              <a:t>جـ</a:t>
            </a:r>
            <a:r>
              <a:rPr lang="ar-IQ" b="1" dirty="0" smtClean="0"/>
              <a:t>) يتجه من بداية الحدث من 1 الى 5 و بقيمة مقدارها 1 يوم</a:t>
            </a:r>
            <a:endParaRPr lang="ar-IQ" b="1" dirty="0"/>
          </a:p>
        </p:txBody>
      </p:sp>
      <p:cxnSp>
        <p:nvCxnSpPr>
          <p:cNvPr id="26" name="رابط كسهم مستقيم 25"/>
          <p:cNvCxnSpPr/>
          <p:nvPr/>
        </p:nvCxnSpPr>
        <p:spPr>
          <a:xfrm>
            <a:off x="3923928" y="482763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شكل بيضاوي 28"/>
          <p:cNvSpPr/>
          <p:nvPr/>
        </p:nvSpPr>
        <p:spPr>
          <a:xfrm>
            <a:off x="4788024" y="4581128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6</a:t>
            </a:r>
            <a:endParaRPr lang="ar-IQ" sz="28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3563888" y="443711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31" name="شكل بيضاوي 30"/>
          <p:cNvSpPr/>
          <p:nvPr/>
        </p:nvSpPr>
        <p:spPr>
          <a:xfrm>
            <a:off x="3620656" y="3573016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4</a:t>
            </a:r>
            <a:endParaRPr lang="ar-IQ" sz="2800" b="1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2411760" y="350100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4 يوم</a:t>
            </a:r>
            <a:endParaRPr lang="ar-IQ" b="1" dirty="0"/>
          </a:p>
        </p:txBody>
      </p:sp>
      <p:cxnSp>
        <p:nvCxnSpPr>
          <p:cNvPr id="33" name="رابط كسهم مستقيم 32"/>
          <p:cNvCxnSpPr/>
          <p:nvPr/>
        </p:nvCxnSpPr>
        <p:spPr>
          <a:xfrm>
            <a:off x="2771800" y="384580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>
            <a:off x="4052704" y="3887336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مربع نص 35"/>
          <p:cNvSpPr txBox="1"/>
          <p:nvPr/>
        </p:nvSpPr>
        <p:spPr>
          <a:xfrm rot="2564051">
            <a:off x="3930076" y="3910351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5 يوم</a:t>
            </a:r>
            <a:endParaRPr lang="ar-IQ" b="1" dirty="0"/>
          </a:p>
        </p:txBody>
      </p:sp>
      <p:cxnSp>
        <p:nvCxnSpPr>
          <p:cNvPr id="37" name="رابط كسهم مستقيم 36"/>
          <p:cNvCxnSpPr>
            <a:stCxn id="18" idx="6"/>
            <a:endCxn id="29" idx="3"/>
          </p:cNvCxnSpPr>
          <p:nvPr/>
        </p:nvCxnSpPr>
        <p:spPr>
          <a:xfrm flipV="1">
            <a:off x="2411760" y="5011367"/>
            <a:ext cx="2439536" cy="6858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مربع نص 38"/>
          <p:cNvSpPr txBox="1"/>
          <p:nvPr/>
        </p:nvSpPr>
        <p:spPr>
          <a:xfrm rot="21042148">
            <a:off x="2867110" y="5053809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5 يوم</a:t>
            </a:r>
            <a:endParaRPr lang="ar-IQ" b="1" dirty="0"/>
          </a:p>
        </p:txBody>
      </p:sp>
      <p:sp>
        <p:nvSpPr>
          <p:cNvPr id="41" name="شكل بيضاوي 40"/>
          <p:cNvSpPr/>
          <p:nvPr/>
        </p:nvSpPr>
        <p:spPr>
          <a:xfrm>
            <a:off x="8244408" y="544522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8</a:t>
            </a:r>
            <a:endParaRPr lang="ar-IQ" sz="2800" b="1" dirty="0"/>
          </a:p>
        </p:txBody>
      </p:sp>
      <p:cxnSp>
        <p:nvCxnSpPr>
          <p:cNvPr id="42" name="رابط كسهم مستقيم 41"/>
          <p:cNvCxnSpPr>
            <a:stCxn id="18" idx="6"/>
            <a:endCxn id="41" idx="2"/>
          </p:cNvCxnSpPr>
          <p:nvPr/>
        </p:nvCxnSpPr>
        <p:spPr>
          <a:xfrm>
            <a:off x="2411760" y="5697252"/>
            <a:ext cx="58326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مربع نص 42"/>
          <p:cNvSpPr txBox="1"/>
          <p:nvPr/>
        </p:nvSpPr>
        <p:spPr>
          <a:xfrm>
            <a:off x="5220072" y="5388456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12 يوم</a:t>
            </a:r>
            <a:endParaRPr lang="ar-IQ" b="1" dirty="0"/>
          </a:p>
        </p:txBody>
      </p:sp>
      <p:sp>
        <p:nvSpPr>
          <p:cNvPr id="46" name="شكل بيضاوي 45"/>
          <p:cNvSpPr/>
          <p:nvPr/>
        </p:nvSpPr>
        <p:spPr>
          <a:xfrm>
            <a:off x="6084168" y="455484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7</a:t>
            </a:r>
            <a:endParaRPr lang="ar-IQ" sz="2800" b="1" dirty="0"/>
          </a:p>
        </p:txBody>
      </p:sp>
      <p:cxnSp>
        <p:nvCxnSpPr>
          <p:cNvPr id="47" name="رابط كسهم مستقيم 46"/>
          <p:cNvCxnSpPr/>
          <p:nvPr/>
        </p:nvCxnSpPr>
        <p:spPr>
          <a:xfrm>
            <a:off x="5220072" y="479715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مربع نص 47"/>
          <p:cNvSpPr txBox="1"/>
          <p:nvPr/>
        </p:nvSpPr>
        <p:spPr>
          <a:xfrm>
            <a:off x="4886320" y="446759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3 يوم</a:t>
            </a:r>
            <a:endParaRPr lang="ar-IQ" b="1" dirty="0"/>
          </a:p>
        </p:txBody>
      </p:sp>
      <p:cxnSp>
        <p:nvCxnSpPr>
          <p:cNvPr id="51" name="رابط كسهم مستقيم 50"/>
          <p:cNvCxnSpPr>
            <a:endCxn id="41" idx="1"/>
          </p:cNvCxnSpPr>
          <p:nvPr/>
        </p:nvCxnSpPr>
        <p:spPr>
          <a:xfrm>
            <a:off x="6557744" y="4797152"/>
            <a:ext cx="1749936" cy="721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مربع نص 52"/>
          <p:cNvSpPr txBox="1"/>
          <p:nvPr/>
        </p:nvSpPr>
        <p:spPr>
          <a:xfrm rot="1546414">
            <a:off x="6852261" y="487551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8 يوم</a:t>
            </a:r>
            <a:endParaRPr lang="ar-IQ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  <p:bldP spid="12" grpId="0" animBg="1"/>
      <p:bldP spid="16" grpId="0"/>
      <p:bldP spid="18" grpId="0" animBg="1"/>
      <p:bldP spid="20" grpId="0"/>
      <p:bldP spid="23" grpId="0"/>
      <p:bldP spid="24" grpId="0"/>
      <p:bldP spid="25" grpId="0"/>
      <p:bldP spid="29" grpId="0" animBg="1"/>
      <p:bldP spid="30" grpId="0"/>
      <p:bldP spid="31" grpId="0" animBg="1"/>
      <p:bldP spid="32" grpId="0"/>
      <p:bldP spid="36" grpId="0"/>
      <p:bldP spid="39" grpId="0"/>
      <p:bldP spid="41" grpId="0" animBg="1"/>
      <p:bldP spid="43" grpId="0"/>
      <p:bldP spid="46" grpId="0" animBg="1"/>
      <p:bldP spid="48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0" y="548680"/>
            <a:ext cx="8964488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ولتحديد الأنشطة الحرجة فى هذه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الشبكة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– يستلزم الأمر التعرف على المسارات التى تتكون منها الشبكة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الموضحة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، وكذلك الوقت المطلوب لتنفيذ الأنشطة الواقعة على كل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مسار .</a:t>
            </a:r>
            <a:endParaRPr lang="en-US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وبفحص الشبكة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المذكورة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– نلاحظ أنها تتكون من أربعة مسارات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كالتالى :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en-US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المســـــــــــار </a:t>
            </a:r>
            <a:r>
              <a:rPr lang="ar-SA" b="1" dirty="0" err="1" smtClean="0"/>
              <a:t>الأول	 (1 </a:t>
            </a:r>
            <a:r>
              <a:rPr lang="ar-SA" b="1" dirty="0" smtClean="0"/>
              <a:t>– </a:t>
            </a:r>
            <a:r>
              <a:rPr lang="ar-SA" b="1" dirty="0" err="1" smtClean="0"/>
              <a:t>2 </a:t>
            </a:r>
            <a:r>
              <a:rPr lang="ar-SA" b="1" dirty="0" smtClean="0"/>
              <a:t>– </a:t>
            </a:r>
            <a:r>
              <a:rPr lang="ar-SA" b="1" dirty="0" err="1" smtClean="0"/>
              <a:t>6 </a:t>
            </a:r>
            <a:r>
              <a:rPr lang="ar-SA" b="1" dirty="0" smtClean="0"/>
              <a:t>– </a:t>
            </a:r>
            <a:r>
              <a:rPr lang="ar-SA" b="1" dirty="0" err="1" smtClean="0"/>
              <a:t>7 </a:t>
            </a:r>
            <a:r>
              <a:rPr lang="ar-SA" b="1" dirty="0" smtClean="0"/>
              <a:t>– 8</a:t>
            </a:r>
            <a:r>
              <a:rPr lang="ar-SA" b="1" dirty="0" err="1" smtClean="0"/>
              <a:t>)  </a:t>
            </a:r>
            <a:r>
              <a:rPr lang="ar-SA" b="1" dirty="0" smtClean="0"/>
              <a:t>= </a:t>
            </a:r>
            <a:r>
              <a:rPr lang="ar-SA" b="1" dirty="0" err="1" smtClean="0"/>
              <a:t>6 </a:t>
            </a:r>
            <a:r>
              <a:rPr lang="ar-SA" b="1" dirty="0" smtClean="0"/>
              <a:t>+ </a:t>
            </a:r>
            <a:r>
              <a:rPr lang="ar-SA" b="1" dirty="0" err="1" smtClean="0"/>
              <a:t>2 </a:t>
            </a:r>
            <a:r>
              <a:rPr lang="ar-SA" b="1" dirty="0" smtClean="0"/>
              <a:t>+ </a:t>
            </a:r>
            <a:r>
              <a:rPr lang="ar-SA" b="1" dirty="0" err="1" smtClean="0"/>
              <a:t>3 </a:t>
            </a:r>
            <a:r>
              <a:rPr lang="ar-SA" b="1" dirty="0" smtClean="0"/>
              <a:t>+ </a:t>
            </a:r>
            <a:r>
              <a:rPr lang="ar-SA" b="1" dirty="0" err="1" smtClean="0"/>
              <a:t>8 </a:t>
            </a:r>
            <a:r>
              <a:rPr lang="ar-SA" b="1" dirty="0" smtClean="0"/>
              <a:t>= 19 </a:t>
            </a:r>
            <a:r>
              <a:rPr lang="ar-SA" b="1" dirty="0" err="1" smtClean="0"/>
              <a:t>يوماً .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المســـــــــار </a:t>
            </a:r>
            <a:r>
              <a:rPr lang="ar-SA" b="1" dirty="0" err="1" smtClean="0"/>
              <a:t>الثانى 	 (1 </a:t>
            </a:r>
            <a:r>
              <a:rPr lang="ar-SA" b="1" dirty="0" smtClean="0"/>
              <a:t>– </a:t>
            </a:r>
            <a:r>
              <a:rPr lang="ar-SA" b="1" dirty="0" err="1" smtClean="0"/>
              <a:t>3 </a:t>
            </a:r>
            <a:r>
              <a:rPr lang="ar-SA" b="1" dirty="0" smtClean="0"/>
              <a:t>– </a:t>
            </a:r>
            <a:r>
              <a:rPr lang="ar-SA" b="1" dirty="0" err="1" smtClean="0"/>
              <a:t>4 </a:t>
            </a:r>
            <a:r>
              <a:rPr lang="ar-SA" b="1" dirty="0" smtClean="0"/>
              <a:t>– </a:t>
            </a:r>
            <a:r>
              <a:rPr lang="ar-SA" b="1" dirty="0" err="1" smtClean="0"/>
              <a:t>6 </a:t>
            </a:r>
            <a:r>
              <a:rPr lang="ar-SA" b="1" dirty="0" smtClean="0"/>
              <a:t>– </a:t>
            </a:r>
            <a:r>
              <a:rPr lang="ar-SA" b="1" dirty="0" err="1" smtClean="0"/>
              <a:t>7 </a:t>
            </a:r>
            <a:r>
              <a:rPr lang="ar-SA" b="1" dirty="0" smtClean="0"/>
              <a:t>– 8</a:t>
            </a:r>
            <a:r>
              <a:rPr lang="ar-SA" b="1" dirty="0" err="1" smtClean="0"/>
              <a:t>)  </a:t>
            </a:r>
            <a:r>
              <a:rPr lang="ar-SA" b="1" dirty="0" smtClean="0"/>
              <a:t>= </a:t>
            </a:r>
            <a:r>
              <a:rPr lang="ar-SA" b="1" dirty="0" err="1" smtClean="0"/>
              <a:t>2 </a:t>
            </a:r>
            <a:r>
              <a:rPr lang="ar-SA" b="1" dirty="0" smtClean="0"/>
              <a:t>+ </a:t>
            </a:r>
            <a:r>
              <a:rPr lang="ar-SA" b="1" dirty="0" err="1" smtClean="0"/>
              <a:t>4 </a:t>
            </a:r>
            <a:r>
              <a:rPr lang="ar-SA" b="1" dirty="0" smtClean="0"/>
              <a:t>+ </a:t>
            </a:r>
            <a:r>
              <a:rPr lang="ar-SA" b="1" dirty="0" err="1" smtClean="0"/>
              <a:t>5 </a:t>
            </a:r>
            <a:r>
              <a:rPr lang="ar-SA" b="1" dirty="0" smtClean="0"/>
              <a:t>+ </a:t>
            </a:r>
            <a:r>
              <a:rPr lang="ar-SA" b="1" dirty="0" err="1" smtClean="0"/>
              <a:t>3 </a:t>
            </a:r>
            <a:r>
              <a:rPr lang="ar-SA" b="1" dirty="0" smtClean="0"/>
              <a:t>+ </a:t>
            </a:r>
            <a:r>
              <a:rPr lang="ar-SA" b="1" dirty="0" err="1" smtClean="0"/>
              <a:t>8 </a:t>
            </a:r>
            <a:r>
              <a:rPr lang="ar-SA" b="1" dirty="0" smtClean="0"/>
              <a:t>= 22 </a:t>
            </a:r>
            <a:r>
              <a:rPr lang="ar-SA" b="1" dirty="0" err="1" smtClean="0"/>
              <a:t>يوماً .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المســــــــار </a:t>
            </a:r>
            <a:r>
              <a:rPr lang="ar-SA" b="1" dirty="0" err="1" smtClean="0"/>
              <a:t>الثالث   (1 </a:t>
            </a:r>
            <a:r>
              <a:rPr lang="ar-SA" b="1" dirty="0" smtClean="0"/>
              <a:t>– </a:t>
            </a:r>
            <a:r>
              <a:rPr lang="ar-SA" b="1" dirty="0" err="1" smtClean="0"/>
              <a:t>5 </a:t>
            </a:r>
            <a:r>
              <a:rPr lang="ar-SA" b="1" dirty="0" smtClean="0"/>
              <a:t>– </a:t>
            </a:r>
            <a:r>
              <a:rPr lang="ar-SA" b="1" dirty="0" err="1" smtClean="0"/>
              <a:t>6 </a:t>
            </a:r>
            <a:r>
              <a:rPr lang="ar-SA" b="1" dirty="0" smtClean="0"/>
              <a:t>– </a:t>
            </a:r>
            <a:r>
              <a:rPr lang="ar-SA" b="1" dirty="0" err="1" smtClean="0"/>
              <a:t>7 </a:t>
            </a:r>
            <a:r>
              <a:rPr lang="ar-SA" b="1" dirty="0" smtClean="0"/>
              <a:t>– 8</a:t>
            </a:r>
            <a:r>
              <a:rPr lang="ar-SA" b="1" dirty="0" err="1" smtClean="0"/>
              <a:t>)   </a:t>
            </a:r>
            <a:r>
              <a:rPr lang="ar-SA" b="1" dirty="0" smtClean="0"/>
              <a:t>= </a:t>
            </a:r>
            <a:r>
              <a:rPr lang="ar-SA" b="1" dirty="0" err="1" smtClean="0"/>
              <a:t>1 </a:t>
            </a:r>
            <a:r>
              <a:rPr lang="ar-SA" b="1" dirty="0" smtClean="0"/>
              <a:t>+ </a:t>
            </a:r>
            <a:r>
              <a:rPr lang="ar-SA" b="1" dirty="0" err="1" smtClean="0"/>
              <a:t>5 </a:t>
            </a:r>
            <a:r>
              <a:rPr lang="ar-SA" b="1" dirty="0" smtClean="0"/>
              <a:t>+ </a:t>
            </a:r>
            <a:r>
              <a:rPr lang="ar-SA" b="1" dirty="0" err="1" smtClean="0"/>
              <a:t>3 </a:t>
            </a:r>
            <a:r>
              <a:rPr lang="ar-SA" b="1" dirty="0" smtClean="0"/>
              <a:t>+ </a:t>
            </a:r>
            <a:r>
              <a:rPr lang="ar-SA" b="1" dirty="0" err="1" smtClean="0"/>
              <a:t>8  </a:t>
            </a:r>
            <a:r>
              <a:rPr lang="ar-SA" b="1" dirty="0" smtClean="0"/>
              <a:t>= 17 </a:t>
            </a:r>
            <a:r>
              <a:rPr lang="ar-SA" b="1" dirty="0" err="1" smtClean="0"/>
              <a:t>يوماً .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ar-SA" b="1" dirty="0" smtClean="0"/>
              <a:t>المســــــــار </a:t>
            </a:r>
            <a:r>
              <a:rPr lang="ar-SA" b="1" dirty="0" err="1" smtClean="0"/>
              <a:t>الرابع   (1 </a:t>
            </a:r>
            <a:r>
              <a:rPr lang="ar-SA" b="1" dirty="0" smtClean="0"/>
              <a:t>– </a:t>
            </a:r>
            <a:r>
              <a:rPr lang="ar-SA" b="1" dirty="0" err="1" smtClean="0"/>
              <a:t>5 </a:t>
            </a:r>
            <a:r>
              <a:rPr lang="ar-SA" b="1" dirty="0" smtClean="0"/>
              <a:t>– 8</a:t>
            </a:r>
            <a:r>
              <a:rPr lang="ar-SA" b="1" dirty="0" err="1" smtClean="0"/>
              <a:t>)    </a:t>
            </a:r>
            <a:r>
              <a:rPr lang="ar-SA" b="1" dirty="0" smtClean="0"/>
              <a:t>= </a:t>
            </a:r>
            <a:r>
              <a:rPr lang="ar-SA" b="1" dirty="0" err="1" smtClean="0"/>
              <a:t>1 </a:t>
            </a:r>
            <a:r>
              <a:rPr lang="ar-SA" b="1" dirty="0" smtClean="0"/>
              <a:t>+ </a:t>
            </a:r>
            <a:r>
              <a:rPr lang="ar-SA" b="1" dirty="0" err="1" smtClean="0"/>
              <a:t>12  </a:t>
            </a:r>
            <a:r>
              <a:rPr lang="ar-SA" b="1" dirty="0" smtClean="0"/>
              <a:t>= 13 </a:t>
            </a:r>
            <a:r>
              <a:rPr lang="ar-SA" b="1" dirty="0" err="1" smtClean="0"/>
              <a:t>يوماً .</a:t>
            </a:r>
            <a:endParaRPr lang="en-US" b="1" dirty="0" smtClean="0"/>
          </a:p>
          <a:p>
            <a:endParaRPr lang="ar-IQ" dirty="0"/>
          </a:p>
        </p:txBody>
      </p:sp>
      <p:sp>
        <p:nvSpPr>
          <p:cNvPr id="5" name="شكل بيضاوي 4"/>
          <p:cNvSpPr/>
          <p:nvPr/>
        </p:nvSpPr>
        <p:spPr>
          <a:xfrm>
            <a:off x="683568" y="519785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1</a:t>
            </a:r>
            <a:endParaRPr lang="ar-IQ" sz="2800" b="1" dirty="0"/>
          </a:p>
        </p:txBody>
      </p:sp>
      <p:sp>
        <p:nvSpPr>
          <p:cNvPr id="6" name="شكل بيضاوي 5"/>
          <p:cNvSpPr/>
          <p:nvPr/>
        </p:nvSpPr>
        <p:spPr>
          <a:xfrm>
            <a:off x="3131840" y="519785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2</a:t>
            </a:r>
            <a:endParaRPr lang="ar-IQ" sz="2800" b="1" dirty="0"/>
          </a:p>
        </p:txBody>
      </p:sp>
      <p:cxnSp>
        <p:nvCxnSpPr>
          <p:cNvPr id="7" name="رابط كسهم مستقيم 6"/>
          <p:cNvCxnSpPr>
            <a:stCxn id="5" idx="6"/>
            <a:endCxn id="6" idx="2"/>
          </p:cNvCxnSpPr>
          <p:nvPr/>
        </p:nvCxnSpPr>
        <p:spPr>
          <a:xfrm>
            <a:off x="1115616" y="5449882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مربع نص 7"/>
          <p:cNvSpPr txBox="1"/>
          <p:nvPr/>
        </p:nvSpPr>
        <p:spPr>
          <a:xfrm>
            <a:off x="1396792" y="5013176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6 ايام </a:t>
            </a:r>
            <a:endParaRPr lang="ar-IQ" b="1" dirty="0"/>
          </a:p>
        </p:txBody>
      </p:sp>
      <p:sp>
        <p:nvSpPr>
          <p:cNvPr id="9" name="شكل بيضاوي 8"/>
          <p:cNvSpPr/>
          <p:nvPr/>
        </p:nvSpPr>
        <p:spPr>
          <a:xfrm>
            <a:off x="1979712" y="418974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3</a:t>
            </a:r>
            <a:endParaRPr lang="ar-IQ" sz="2800" b="1" dirty="0"/>
          </a:p>
        </p:txBody>
      </p:sp>
      <p:cxnSp>
        <p:nvCxnSpPr>
          <p:cNvPr id="10" name="رابط كسهم مستقيم 9"/>
          <p:cNvCxnSpPr>
            <a:stCxn id="5" idx="6"/>
          </p:cNvCxnSpPr>
          <p:nvPr/>
        </p:nvCxnSpPr>
        <p:spPr>
          <a:xfrm flipV="1">
            <a:off x="1115616" y="4558166"/>
            <a:ext cx="872480" cy="8917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 rot="18828891">
            <a:off x="690583" y="4629217"/>
            <a:ext cx="12886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12" name="شكل بيضاوي 11"/>
          <p:cNvSpPr/>
          <p:nvPr/>
        </p:nvSpPr>
        <p:spPr>
          <a:xfrm>
            <a:off x="1619672" y="606195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5</a:t>
            </a:r>
            <a:endParaRPr lang="ar-IQ" sz="2800" b="1" dirty="0"/>
          </a:p>
        </p:txBody>
      </p:sp>
      <p:cxnSp>
        <p:nvCxnSpPr>
          <p:cNvPr id="13" name="رابط كسهم مستقيم 12"/>
          <p:cNvCxnSpPr/>
          <p:nvPr/>
        </p:nvCxnSpPr>
        <p:spPr>
          <a:xfrm>
            <a:off x="1104568" y="5470646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مربع نص 13"/>
          <p:cNvSpPr txBox="1"/>
          <p:nvPr/>
        </p:nvSpPr>
        <p:spPr>
          <a:xfrm rot="3279789">
            <a:off x="458606" y="5790469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1 يوم</a:t>
            </a:r>
            <a:endParaRPr lang="ar-IQ" b="1" dirty="0"/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3563888" y="544435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شكل بيضاوي 15"/>
          <p:cNvSpPr/>
          <p:nvPr/>
        </p:nvSpPr>
        <p:spPr>
          <a:xfrm>
            <a:off x="4427984" y="5197854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6</a:t>
            </a:r>
            <a:endParaRPr lang="ar-IQ" sz="28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3203848" y="5013176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2 يوم</a:t>
            </a:r>
            <a:endParaRPr lang="ar-IQ" b="1" dirty="0"/>
          </a:p>
        </p:txBody>
      </p:sp>
      <p:sp>
        <p:nvSpPr>
          <p:cNvPr id="18" name="شكل بيضاوي 17"/>
          <p:cNvSpPr/>
          <p:nvPr/>
        </p:nvSpPr>
        <p:spPr>
          <a:xfrm>
            <a:off x="3260616" y="4189742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4</a:t>
            </a:r>
            <a:endParaRPr lang="ar-IQ" sz="28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2051720" y="411773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4 يوم</a:t>
            </a:r>
            <a:endParaRPr lang="ar-IQ" b="1" dirty="0"/>
          </a:p>
        </p:txBody>
      </p:sp>
      <p:cxnSp>
        <p:nvCxnSpPr>
          <p:cNvPr id="20" name="رابط كسهم مستقيم 19"/>
          <p:cNvCxnSpPr/>
          <p:nvPr/>
        </p:nvCxnSpPr>
        <p:spPr>
          <a:xfrm>
            <a:off x="2411760" y="446253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/>
          <p:nvPr/>
        </p:nvCxnSpPr>
        <p:spPr>
          <a:xfrm>
            <a:off x="3692664" y="4504062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مربع نص 21"/>
          <p:cNvSpPr txBox="1"/>
          <p:nvPr/>
        </p:nvSpPr>
        <p:spPr>
          <a:xfrm rot="2564051">
            <a:off x="3570036" y="4527077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5 يوم</a:t>
            </a:r>
            <a:endParaRPr lang="ar-IQ" b="1" dirty="0"/>
          </a:p>
        </p:txBody>
      </p:sp>
      <p:cxnSp>
        <p:nvCxnSpPr>
          <p:cNvPr id="23" name="رابط كسهم مستقيم 22"/>
          <p:cNvCxnSpPr>
            <a:stCxn id="12" idx="6"/>
            <a:endCxn id="16" idx="3"/>
          </p:cNvCxnSpPr>
          <p:nvPr/>
        </p:nvCxnSpPr>
        <p:spPr>
          <a:xfrm flipV="1">
            <a:off x="2051720" y="5628093"/>
            <a:ext cx="2439536" cy="6858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مربع نص 23"/>
          <p:cNvSpPr txBox="1"/>
          <p:nvPr/>
        </p:nvSpPr>
        <p:spPr>
          <a:xfrm rot="21042148">
            <a:off x="2507070" y="5670535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5 يوم</a:t>
            </a:r>
            <a:endParaRPr lang="ar-IQ" b="1" dirty="0"/>
          </a:p>
        </p:txBody>
      </p:sp>
      <p:sp>
        <p:nvSpPr>
          <p:cNvPr id="25" name="شكل بيضاوي 24"/>
          <p:cNvSpPr/>
          <p:nvPr/>
        </p:nvSpPr>
        <p:spPr>
          <a:xfrm>
            <a:off x="7884368" y="6061950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8</a:t>
            </a:r>
            <a:endParaRPr lang="ar-IQ" sz="2800" b="1" dirty="0"/>
          </a:p>
        </p:txBody>
      </p:sp>
      <p:cxnSp>
        <p:nvCxnSpPr>
          <p:cNvPr id="26" name="رابط كسهم مستقيم 25"/>
          <p:cNvCxnSpPr>
            <a:stCxn id="12" idx="6"/>
            <a:endCxn id="25" idx="2"/>
          </p:cNvCxnSpPr>
          <p:nvPr/>
        </p:nvCxnSpPr>
        <p:spPr>
          <a:xfrm>
            <a:off x="2051720" y="6313978"/>
            <a:ext cx="58326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مربع نص 26"/>
          <p:cNvSpPr txBox="1"/>
          <p:nvPr/>
        </p:nvSpPr>
        <p:spPr>
          <a:xfrm>
            <a:off x="4860032" y="600518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12 يوم</a:t>
            </a:r>
            <a:endParaRPr lang="ar-IQ" b="1" dirty="0"/>
          </a:p>
        </p:txBody>
      </p:sp>
      <p:sp>
        <p:nvSpPr>
          <p:cNvPr id="28" name="شكل بيضاوي 27"/>
          <p:cNvSpPr/>
          <p:nvPr/>
        </p:nvSpPr>
        <p:spPr>
          <a:xfrm>
            <a:off x="5724128" y="5171566"/>
            <a:ext cx="43204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/>
              <a:t>7</a:t>
            </a:r>
            <a:endParaRPr lang="ar-IQ" sz="2800" b="1" dirty="0"/>
          </a:p>
        </p:txBody>
      </p:sp>
      <p:cxnSp>
        <p:nvCxnSpPr>
          <p:cNvPr id="29" name="رابط كسهم مستقيم 28"/>
          <p:cNvCxnSpPr/>
          <p:nvPr/>
        </p:nvCxnSpPr>
        <p:spPr>
          <a:xfrm>
            <a:off x="4860032" y="541387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مربع نص 29"/>
          <p:cNvSpPr txBox="1"/>
          <p:nvPr/>
        </p:nvSpPr>
        <p:spPr>
          <a:xfrm>
            <a:off x="4526280" y="494116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3 يوم</a:t>
            </a:r>
            <a:endParaRPr lang="ar-IQ" b="1" dirty="0"/>
          </a:p>
        </p:txBody>
      </p:sp>
      <p:cxnSp>
        <p:nvCxnSpPr>
          <p:cNvPr id="31" name="رابط كسهم مستقيم 30"/>
          <p:cNvCxnSpPr>
            <a:endCxn id="25" idx="1"/>
          </p:cNvCxnSpPr>
          <p:nvPr/>
        </p:nvCxnSpPr>
        <p:spPr>
          <a:xfrm>
            <a:off x="6197704" y="5413878"/>
            <a:ext cx="1749936" cy="721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مربع نص 31"/>
          <p:cNvSpPr txBox="1"/>
          <p:nvPr/>
        </p:nvSpPr>
        <p:spPr>
          <a:xfrm rot="1546414">
            <a:off x="6492221" y="545192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/>
              <a:t>8 يوم</a:t>
            </a:r>
            <a:endParaRPr lang="ar-IQ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معالجة متعاقبة 5"/>
          <p:cNvSpPr/>
          <p:nvPr/>
        </p:nvSpPr>
        <p:spPr>
          <a:xfrm>
            <a:off x="1475656" y="2545472"/>
            <a:ext cx="7488832" cy="244827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ربع نص 3"/>
          <p:cNvSpPr txBox="1"/>
          <p:nvPr/>
        </p:nvSpPr>
        <p:spPr>
          <a:xfrm>
            <a:off x="467544" y="332656"/>
            <a:ext cx="842493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400" b="1" dirty="0" smtClean="0"/>
              <a:t>وحيث أن المسار </a:t>
            </a:r>
            <a:r>
              <a:rPr lang="ar-SA" sz="2400" b="1" dirty="0" err="1" smtClean="0"/>
              <a:t>الثانى (1 </a:t>
            </a:r>
            <a:r>
              <a:rPr lang="ar-SA" sz="2400" b="1" dirty="0" smtClean="0"/>
              <a:t>– </a:t>
            </a:r>
            <a:r>
              <a:rPr lang="ar-SA" sz="2400" b="1" dirty="0" err="1" smtClean="0"/>
              <a:t>3 </a:t>
            </a:r>
            <a:r>
              <a:rPr lang="ar-SA" sz="2400" b="1" dirty="0" smtClean="0"/>
              <a:t>– </a:t>
            </a:r>
            <a:r>
              <a:rPr lang="ar-SA" sz="2400" b="1" dirty="0" err="1" smtClean="0"/>
              <a:t>4 </a:t>
            </a:r>
            <a:r>
              <a:rPr lang="ar-SA" sz="2400" b="1" dirty="0" smtClean="0"/>
              <a:t>– </a:t>
            </a:r>
            <a:r>
              <a:rPr lang="ar-SA" sz="2400" b="1" dirty="0" err="1" smtClean="0"/>
              <a:t>6 </a:t>
            </a:r>
            <a:r>
              <a:rPr lang="ar-SA" sz="2400" b="1" dirty="0" smtClean="0"/>
              <a:t>– </a:t>
            </a:r>
            <a:r>
              <a:rPr lang="ar-SA" sz="2400" b="1" dirty="0" err="1" smtClean="0"/>
              <a:t>7 </a:t>
            </a:r>
            <a:r>
              <a:rPr lang="ar-SA" sz="2400" b="1" dirty="0" smtClean="0"/>
              <a:t>– 8) يستلزم وقتاً أطول من أى مسار آخر فى </a:t>
            </a:r>
            <a:r>
              <a:rPr lang="ar-SA" sz="2400" b="1" dirty="0" err="1" smtClean="0"/>
              <a:t>الشبكة </a:t>
            </a:r>
            <a:r>
              <a:rPr lang="ar-SA" sz="2400" b="1" dirty="0" smtClean="0"/>
              <a:t>، إذن فهو المسار </a:t>
            </a:r>
            <a:r>
              <a:rPr lang="ar-SA" sz="2400" b="1" dirty="0" err="1" smtClean="0"/>
              <a:t>الحرج </a:t>
            </a:r>
            <a:r>
              <a:rPr lang="ar-SA" sz="2400" b="1" dirty="0" smtClean="0"/>
              <a:t>، ويشير هذا المسار إلى الأنشطة الحرجة التى تحكم بالفعل وقت انتهاء المشروع </a:t>
            </a:r>
            <a:r>
              <a:rPr lang="ar-SA" sz="2400" b="1" dirty="0" err="1" smtClean="0"/>
              <a:t>كله .</a:t>
            </a:r>
            <a:r>
              <a:rPr lang="ar-SA" sz="2400" b="1" dirty="0" smtClean="0"/>
              <a:t> فبغض النظر عن انتهاء الأنشطة على المسارات الأخرى فى </a:t>
            </a:r>
            <a:r>
              <a:rPr lang="ar-SA" sz="2400" b="1" dirty="0" err="1" smtClean="0"/>
              <a:t>الشبكة </a:t>
            </a:r>
            <a:r>
              <a:rPr lang="ar-SA" sz="2400" b="1" dirty="0" smtClean="0"/>
              <a:t>، إلا أن وجود الأنشطة على المسار </a:t>
            </a:r>
            <a:r>
              <a:rPr lang="ar-SA" sz="2400" b="1" dirty="0" err="1" smtClean="0"/>
              <a:t>الحرج </a:t>
            </a:r>
            <a:r>
              <a:rPr lang="ar-SA" sz="2400" b="1" dirty="0" smtClean="0"/>
              <a:t>، يعنى أن المشروع كله لن ينتهى إلا بنهاية أنشطة هذا المسار الحرج </a:t>
            </a:r>
            <a:endParaRPr lang="ar-IQ" sz="24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331640" y="2636912"/>
            <a:ext cx="756084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وفى الحقيقة يتطلب المسار </a:t>
            </a:r>
            <a:r>
              <a:rPr lang="ar-SA" sz="2400" dirty="0" err="1" smtClean="0"/>
              <a:t>الحرج </a:t>
            </a:r>
            <a:r>
              <a:rPr lang="ar-SA" sz="2400" dirty="0" smtClean="0"/>
              <a:t>، أن يتم معرفة أوقات بداية ونهاية كل </a:t>
            </a:r>
            <a:r>
              <a:rPr lang="ar-SA" sz="2400" dirty="0" err="1" smtClean="0"/>
              <a:t>نشاط .</a:t>
            </a:r>
            <a:r>
              <a:rPr lang="ar-SA" sz="2400" dirty="0" smtClean="0"/>
              <a:t> فبالنسبة لكل نشاط يمكن أن نحدد الأوقات الأربعة </a:t>
            </a:r>
            <a:r>
              <a:rPr lang="ar-SA" sz="2400" dirty="0" err="1" smtClean="0"/>
              <a:t>التالية :</a:t>
            </a:r>
            <a:r>
              <a:rPr lang="ar-SA" sz="2400" dirty="0" smtClean="0"/>
              <a:t> </a:t>
            </a:r>
            <a:endParaRPr lang="en-US" sz="2400" dirty="0" smtClean="0"/>
          </a:p>
          <a:p>
            <a:r>
              <a:rPr lang="ar-SA" sz="2400" dirty="0" smtClean="0"/>
              <a:t>1- </a:t>
            </a:r>
            <a:r>
              <a:rPr lang="ar-SA" sz="2400" u="sng" dirty="0" smtClean="0"/>
              <a:t>الوقت المبكر </a:t>
            </a:r>
            <a:r>
              <a:rPr lang="ar-SA" sz="2400" dirty="0" smtClean="0"/>
              <a:t>لبداية </a:t>
            </a:r>
            <a:r>
              <a:rPr lang="ar-SA" sz="2400" dirty="0" err="1" smtClean="0"/>
              <a:t>النشاط .</a:t>
            </a:r>
            <a:endParaRPr lang="en-US" sz="2400" dirty="0" smtClean="0"/>
          </a:p>
          <a:p>
            <a:r>
              <a:rPr lang="ar-SA" sz="2400" dirty="0" smtClean="0"/>
              <a:t>2- </a:t>
            </a:r>
            <a:r>
              <a:rPr lang="ar-SA" sz="2400" u="sng" dirty="0" smtClean="0"/>
              <a:t>الوقت المبكر </a:t>
            </a:r>
            <a:r>
              <a:rPr lang="ar-SA" sz="2400" dirty="0" smtClean="0"/>
              <a:t>لنهاية </a:t>
            </a:r>
            <a:r>
              <a:rPr lang="ar-SA" sz="2400" dirty="0" err="1" smtClean="0"/>
              <a:t>النشاط .</a:t>
            </a:r>
            <a:endParaRPr lang="en-US" sz="2400" dirty="0" smtClean="0"/>
          </a:p>
          <a:p>
            <a:r>
              <a:rPr lang="ar-SA" sz="2400" dirty="0" smtClean="0"/>
              <a:t>3- الوقت المتأخر لبداية </a:t>
            </a:r>
            <a:r>
              <a:rPr lang="ar-SA" sz="2400" dirty="0" err="1" smtClean="0"/>
              <a:t>النشاط .</a:t>
            </a:r>
            <a:endParaRPr lang="en-US" sz="2400" dirty="0" smtClean="0"/>
          </a:p>
          <a:p>
            <a:r>
              <a:rPr lang="ar-SA" sz="2400" dirty="0" smtClean="0"/>
              <a:t>4- الوقت المتأخر لنهاية </a:t>
            </a:r>
            <a:r>
              <a:rPr lang="ar-SA" sz="2400" dirty="0" err="1" smtClean="0"/>
              <a:t>النشاط .</a:t>
            </a:r>
            <a:endParaRPr lang="en-US" sz="2400" dirty="0" smtClean="0"/>
          </a:p>
          <a:p>
            <a:endParaRPr lang="ar-IQ" sz="2400" dirty="0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395536" y="5229200"/>
          <a:ext cx="8424936" cy="1328147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32452"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b="1" dirty="0"/>
                        <a:t>حدث البداية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b="1" dirty="0"/>
                        <a:t>حدث النهاية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b="1" dirty="0"/>
                        <a:t>فترة النشاط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b="1" dirty="0"/>
                        <a:t>الأوقات المبكرة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b="1" dirty="0"/>
                        <a:t>الأوقات المتأخرة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b="1" dirty="0"/>
                        <a:t>الفائض</a:t>
                      </a:r>
                      <a:endParaRPr lang="en-US" sz="1200" b="1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  <a:tr h="31622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للبداية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49805" algn="l"/>
                        </a:tabLst>
                      </a:pPr>
                      <a:r>
                        <a:rPr lang="ar-SA" sz="1600" dirty="0"/>
                        <a:t>للنهاية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9470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150"/>
                        </a:spcAft>
                        <a:tabLst>
                          <a:tab pos="224980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1995</Words>
  <Application>Microsoft Office PowerPoint</Application>
  <PresentationFormat>On-screen Show (4:3)</PresentationFormat>
  <Paragraphs>621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سمة Office</vt:lpstr>
      <vt:lpstr>الهندسة الصناعية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الهندسة الصناعية </dc:title>
  <dc:creator>layth</dc:creator>
  <cp:lastModifiedBy>Dr.Muzher</cp:lastModifiedBy>
  <cp:revision>139</cp:revision>
  <dcterms:created xsi:type="dcterms:W3CDTF">2013-11-19T16:41:04Z</dcterms:created>
  <dcterms:modified xsi:type="dcterms:W3CDTF">2018-11-14T17:33:46Z</dcterms:modified>
</cp:coreProperties>
</file>